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1" r:id="rId3"/>
    <p:sldId id="305" r:id="rId4"/>
    <p:sldId id="306" r:id="rId5"/>
    <p:sldId id="404" r:id="rId6"/>
    <p:sldId id="405" r:id="rId7"/>
    <p:sldId id="412" r:id="rId8"/>
    <p:sldId id="398" r:id="rId9"/>
    <p:sldId id="413" r:id="rId10"/>
    <p:sldId id="406" r:id="rId11"/>
    <p:sldId id="414" r:id="rId12"/>
    <p:sldId id="403" r:id="rId13"/>
    <p:sldId id="415" r:id="rId14"/>
    <p:sldId id="416" r:id="rId15"/>
    <p:sldId id="399" r:id="rId16"/>
    <p:sldId id="417" r:id="rId17"/>
    <p:sldId id="402" r:id="rId18"/>
    <p:sldId id="307" r:id="rId19"/>
    <p:sldId id="344" r:id="rId20"/>
    <p:sldId id="401" r:id="rId21"/>
    <p:sldId id="407" r:id="rId22"/>
    <p:sldId id="420" r:id="rId23"/>
    <p:sldId id="408" r:id="rId24"/>
    <p:sldId id="421" r:id="rId25"/>
    <p:sldId id="409" r:id="rId26"/>
    <p:sldId id="418" r:id="rId27"/>
    <p:sldId id="419" r:id="rId28"/>
    <p:sldId id="423" r:id="rId29"/>
    <p:sldId id="422" r:id="rId30"/>
    <p:sldId id="389" r:id="rId31"/>
    <p:sldId id="394" r:id="rId32"/>
    <p:sldId id="397" r:id="rId33"/>
    <p:sldId id="263" r:id="rId34"/>
    <p:sldId id="327"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747"/>
    <a:srgbClr val="8E8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86" d="100"/>
          <a:sy n="86" d="100"/>
        </p:scale>
        <p:origin x="528" y="5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9D42B-8C6F-1F4D-AC3D-F004A0E4AEF9}" type="datetimeFigureOut">
              <a:rPr lang="en-US" smtClean="0"/>
              <a:t>7/20/2023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30659-FBFC-9E4A-B33E-A6C6F680CC9D}" type="slidenum">
              <a:rPr lang="en-US" smtClean="0"/>
              <a:t>‹#›</a:t>
            </a:fld>
            <a:endParaRPr lang="en-US" dirty="0"/>
          </a:p>
        </p:txBody>
      </p:sp>
    </p:spTree>
    <p:extLst>
      <p:ext uri="{BB962C8B-B14F-4D97-AF65-F5344CB8AC3E}">
        <p14:creationId xmlns:p14="http://schemas.microsoft.com/office/powerpoint/2010/main" val="14635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39882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5381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65400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71064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9837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2213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626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28533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0975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6010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7/20/2023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13807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17C96-7E5F-468F-86BF-D88AED4D5113}" type="datetimeFigureOut">
              <a:rPr lang="en-US" smtClean="0"/>
              <a:t>7/20/2023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766F-5BB6-4E57-B723-88F86D4A2602}" type="slidenum">
              <a:rPr lang="en-US" smtClean="0"/>
              <a:t>‹#›</a:t>
            </a:fld>
            <a:endParaRPr lang="en-US" dirty="0"/>
          </a:p>
        </p:txBody>
      </p:sp>
    </p:spTree>
    <p:extLst>
      <p:ext uri="{BB962C8B-B14F-4D97-AF65-F5344CB8AC3E}">
        <p14:creationId xmlns:p14="http://schemas.microsoft.com/office/powerpoint/2010/main" val="80762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rtexasbenefits.com/Learn/Home"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hhs.texas.gov/sites/default/files/documents/texas-medicaid-chip-reference-guide-14th-edition.pdf"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www.hhs.texas.gov/services/questions-about-your-benefits" TargetMode="Externa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hyperlink" Target="https://www.hhs.texas.gov/services/questions-about-your-benefits"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hyperlink" Target="https://www.yourtexasbenefits.com/Learn/Home" TargetMode="Externa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hyperlink" Target="https://www.yourtexasbenefits.com/Learn/Home" TargetMode="Externa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hyperlink" Target="https://www.hhs.texas.gov/services/health/coronavirus-covid-19/coronavirus-covid-19-information-people-receiving-services/end-continuous-medicaid-coverage#:~:text=Based%20on%20the%20new%20federal,you%20could%20lose%20your%20coverage" TargetMode="Externa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medicaid.gov/medicaid/index.html"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benefits.gov/benefit/1640%7D"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benefits.gov/benefit/1640%7D"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8" Type="http://schemas.openxmlformats.org/officeDocument/2006/relationships/hyperlink" Target="https://www.texascommunitypartnerprogram.com/" TargetMode="External"/><Relationship Id="rId3" Type="http://schemas.openxmlformats.org/officeDocument/2006/relationships/slideLayout" Target="../slideLayouts/slideLayout2.xml"/><Relationship Id="rId7" Type="http://schemas.openxmlformats.org/officeDocument/2006/relationships/hyperlink" Target="https://www.yourtexasbenefits.com/Learn/GetPaperForm"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yourtexasbenefits.com/Learn/Home"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yourtexasbenefits.com/GeneratePDF/StaticPdfs/en_US/M5017_March2021.pdf" TargetMode="External"/><Relationship Id="rId5" Type="http://schemas.openxmlformats.org/officeDocument/2006/relationships/hyperlink" Target="https://www.medicaid.gov/medicaid/program-information/medicaid-and-chip-enrollment-data/report-highlights/index.html#:~:text=91%2C786%2C257%20individuals%20were%20enrolled%20in,individuals%20were%20enrolled%20in%20Medicaid" TargetMode="Externa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1073" cy="685800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574" y="926181"/>
            <a:ext cx="3351496" cy="2958278"/>
          </a:xfrm>
          <a:prstGeom prst="rect">
            <a:avLst/>
          </a:prstGeom>
        </p:spPr>
      </p:pic>
      <p:sp>
        <p:nvSpPr>
          <p:cNvPr id="8" name="TextBox 7"/>
          <p:cNvSpPr txBox="1"/>
          <p:nvPr/>
        </p:nvSpPr>
        <p:spPr>
          <a:xfrm>
            <a:off x="373931" y="1674674"/>
            <a:ext cx="7553828" cy="1754326"/>
          </a:xfrm>
          <a:prstGeom prst="rect">
            <a:avLst/>
          </a:prstGeom>
          <a:noFill/>
        </p:spPr>
        <p:txBody>
          <a:bodyPr wrap="square" rtlCol="0">
            <a:spAutoFit/>
          </a:bodyPr>
          <a:lstStyle/>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Understanding </a:t>
            </a:r>
          </a:p>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Medicaid</a:t>
            </a:r>
          </a:p>
        </p:txBody>
      </p:sp>
      <p:sp>
        <p:nvSpPr>
          <p:cNvPr id="10" name="TextBox 9"/>
          <p:cNvSpPr txBox="1"/>
          <p:nvPr/>
        </p:nvSpPr>
        <p:spPr>
          <a:xfrm>
            <a:off x="1208178" y="6217883"/>
            <a:ext cx="3541568"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July 2023</a:t>
            </a:r>
          </a:p>
        </p:txBody>
      </p:sp>
      <p:pic>
        <p:nvPicPr>
          <p:cNvPr id="3" name="Audio 2">
            <a:hlinkClick r:id="" action="ppaction://media"/>
            <a:extLst>
              <a:ext uri="{FF2B5EF4-FFF2-40B4-BE49-F238E27FC236}">
                <a16:creationId xmlns:a16="http://schemas.microsoft.com/office/drawing/2014/main" id="{748AC749-F651-4AD4-9A2F-E56EFF49E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630585"/>
      </p:ext>
    </p:extLst>
  </p:cSld>
  <p:clrMapOvr>
    <a:masterClrMapping/>
  </p:clrMapOvr>
  <mc:AlternateContent xmlns:mc="http://schemas.openxmlformats.org/markup-compatibility/2006" xmlns:p14="http://schemas.microsoft.com/office/powerpoint/2010/main">
    <mc:Choice Requires="p14">
      <p:transition spd="slow" p14:dur="2000" advTm="11332"/>
    </mc:Choice>
    <mc:Fallback xmlns="">
      <p:transition spd="slow" advTm="1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1232530"/>
            <a:ext cx="11068532" cy="292221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It takes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45-90 calendar days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for HHSC to approve an initial application for Medicaid.</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 can check status of your application online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https://www.yourtexasbenefits.com/Learn/Home#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or by calling the Texas Enrollment Broker Helpline at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2-1-1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(800-964-2777), select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after picking a language.</a:t>
            </a:r>
            <a:endPar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After you’re approved for Medicaid, you are initially enrolled into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Traditional Medicaid</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People enrolled in Medicaid are called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clients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9" name="Audio 8">
            <a:hlinkClick r:id="" action="ppaction://media"/>
            <a:extLst>
              <a:ext uri="{FF2B5EF4-FFF2-40B4-BE49-F238E27FC236}">
                <a16:creationId xmlns:a16="http://schemas.microsoft.com/office/drawing/2014/main" id="{DF50C512-C6E1-4DEA-AC13-3917BBEE9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6960408"/>
      </p:ext>
    </p:extLst>
  </p:cSld>
  <p:clrMapOvr>
    <a:masterClrMapping/>
  </p:clrMapOvr>
  <mc:AlternateContent xmlns:mc="http://schemas.openxmlformats.org/markup-compatibility/2006" xmlns:p14="http://schemas.microsoft.com/office/powerpoint/2010/main">
    <mc:Choice Requires="p14">
      <p:transition spd="slow" p14:dur="2000" advTm="39895"/>
    </mc:Choice>
    <mc:Fallback xmlns="">
      <p:transition spd="slow" advTm="3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39568"/>
            <a:ext cx="11068532" cy="490770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Medicaid offers coverage for a full range of health care benefits with a focus on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prevention</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wellness</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and </a:t>
            </a:r>
            <a:r>
              <a:rPr lang="en-US" sz="1600" u="sng" dirty="0">
                <a:solidFill>
                  <a:srgbClr val="B86747"/>
                </a:solidFill>
                <a:latin typeface="Tahoma" panose="020B0604030504040204" pitchFamily="34" charset="0"/>
                <a:ea typeface="Tahoma" panose="020B0604030504040204" pitchFamily="34" charset="0"/>
                <a:cs typeface="Tahoma" panose="020B0604030504040204" pitchFamily="34" charset="0"/>
              </a:rPr>
              <a:t>care coordination</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Examples of covered services under Medicaid include (not limited to):</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Doctor visits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Vaccines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Prescription drugs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Vision, hearing, and dental care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Emergency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X-rays and laboratory tests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Hospital inpatient and outpatient care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Prenatal care and childbirth</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For more details, review the Texas Medicaid Reference Guide: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https://www.hhs.texas.gov/sites/default/files/documents/texas-medicaid-chip-reference-guide-14th-edition.pdf</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02C6B06E-85E5-4B35-AEB2-7D9727973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8962345"/>
      </p:ext>
    </p:extLst>
  </p:cSld>
  <p:clrMapOvr>
    <a:masterClrMapping/>
  </p:clrMapOvr>
  <mc:AlternateContent xmlns:mc="http://schemas.openxmlformats.org/markup-compatibility/2006" xmlns:p14="http://schemas.microsoft.com/office/powerpoint/2010/main">
    <mc:Choice Requires="p14">
      <p:transition spd="slow" p14:dur="2000" advTm="48626"/>
    </mc:Choice>
    <mc:Fallback xmlns="">
      <p:transition spd="slow" advTm="4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Overview of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40" y="974916"/>
            <a:ext cx="10515599" cy="540488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Effective 3/1/2012: the State of Texas began transitioning most Medicaid client’s care into a </a:t>
            </a:r>
            <a:r>
              <a:rPr lang="en-US" sz="1800" i="1" dirty="0">
                <a:solidFill>
                  <a:srgbClr val="B86747"/>
                </a:solidFill>
                <a:latin typeface="Tahoma" panose="020B0604030504040204" pitchFamily="34" charset="0"/>
                <a:ea typeface="Tahoma" panose="020B0604030504040204" pitchFamily="34" charset="0"/>
                <a:cs typeface="Tahoma" panose="020B0604030504040204" pitchFamily="34" charset="0"/>
              </a:rPr>
              <a:t>Medicaid HMO</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 </a:t>
            </a:r>
            <a:r>
              <a:rPr lang="en-US" sz="1800" i="1" dirty="0">
                <a:solidFill>
                  <a:srgbClr val="B86747"/>
                </a:solidFill>
                <a:latin typeface="Tahoma" panose="020B0604030504040204" pitchFamily="34" charset="0"/>
                <a:ea typeface="Tahoma" panose="020B0604030504040204" pitchFamily="34" charset="0"/>
                <a:cs typeface="Tahoma" panose="020B0604030504040204" pitchFamily="34" charset="0"/>
              </a:rPr>
              <a:t>Medicaid HMO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is a private company that offers health plans that cover the same services as Traditional Medicaid. A Medicaid HMO has its own network of doctors and hospitals.</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Watch your mail!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Soon after Medicaid benefits are approved, most clients will receive a letter that indicates they must choose a Medicaid HMO by a certain date.</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a Medicaid HMO is not chosen, clients will automatically be enrolled into one.</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Clients who enroll in a Medicaid HMO get all of their services from the doctors and hospitals that are in the network.</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Medicaid HMOs offer the same benefits and follow the same rules as Traditional Medicaid.</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Traditional Medicaid continues to serve clients when Medicaid HMOs are not available.</a:t>
            </a:r>
          </a:p>
        </p:txBody>
      </p:sp>
      <p:pic>
        <p:nvPicPr>
          <p:cNvPr id="3" name="Audio 2">
            <a:hlinkClick r:id="" action="ppaction://media"/>
            <a:extLst>
              <a:ext uri="{FF2B5EF4-FFF2-40B4-BE49-F238E27FC236}">
                <a16:creationId xmlns:a16="http://schemas.microsoft.com/office/drawing/2014/main" id="{45DE4A25-B6A3-464E-8C0B-A1866F4B1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0528585"/>
      </p:ext>
    </p:extLst>
  </p:cSld>
  <p:clrMapOvr>
    <a:masterClrMapping/>
  </p:clrMapOvr>
  <mc:AlternateContent xmlns:mc="http://schemas.openxmlformats.org/markup-compatibility/2006" xmlns:p14="http://schemas.microsoft.com/office/powerpoint/2010/main">
    <mc:Choice Requires="p14">
      <p:transition spd="slow" p14:dur="2000" advTm="80422"/>
    </mc:Choice>
    <mc:Fallback xmlns="">
      <p:transition spd="slow" advTm="8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Medicaid vs. Medicaid HMO</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2050" name="Picture 2">
            <a:extLst>
              <a:ext uri="{FF2B5EF4-FFF2-40B4-BE49-F238E27FC236}">
                <a16:creationId xmlns:a16="http://schemas.microsoft.com/office/drawing/2014/main" id="{5B9C48B9-DFF8-49B6-A560-897402BD8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724" y="1092594"/>
            <a:ext cx="4752975" cy="54292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A534D78-3BCE-4B16-9B80-3764BCAF5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8329577"/>
      </p:ext>
    </p:extLst>
  </p:cSld>
  <p:clrMapOvr>
    <a:masterClrMapping/>
  </p:clrMapOvr>
  <mc:AlternateContent xmlns:mc="http://schemas.openxmlformats.org/markup-compatibility/2006" xmlns:p14="http://schemas.microsoft.com/office/powerpoint/2010/main">
    <mc:Choice Requires="p14">
      <p:transition spd="slow" p14:dur="2000" advTm="30154"/>
    </mc:Choice>
    <mc:Fallback xmlns="">
      <p:transition spd="slow" advTm="3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Medicaid vs. Medicaid HMO</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CEADEDE5-68C3-41AD-8C65-3B251D6EB927}"/>
              </a:ext>
            </a:extLst>
          </p:cNvPr>
          <p:cNvPicPr>
            <a:picLocks noChangeAspect="1"/>
          </p:cNvPicPr>
          <p:nvPr/>
        </p:nvPicPr>
        <p:blipFill>
          <a:blip r:embed="rId6"/>
          <a:stretch>
            <a:fillRect/>
          </a:stretch>
        </p:blipFill>
        <p:spPr>
          <a:xfrm>
            <a:off x="1118586" y="1052917"/>
            <a:ext cx="9357064" cy="4752166"/>
          </a:xfrm>
          <a:prstGeom prst="rect">
            <a:avLst/>
          </a:prstGeom>
        </p:spPr>
      </p:pic>
      <p:pic>
        <p:nvPicPr>
          <p:cNvPr id="7" name="Audio 6">
            <a:hlinkClick r:id="" action="ppaction://media"/>
            <a:extLst>
              <a:ext uri="{FF2B5EF4-FFF2-40B4-BE49-F238E27FC236}">
                <a16:creationId xmlns:a16="http://schemas.microsoft.com/office/drawing/2014/main" id="{D26B1836-9F95-473F-85D6-D323863C8B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6773621"/>
      </p:ext>
    </p:extLst>
  </p:cSld>
  <p:clrMapOvr>
    <a:masterClrMapping/>
  </p:clrMapOvr>
  <mc:AlternateContent xmlns:mc="http://schemas.openxmlformats.org/markup-compatibility/2006" xmlns:p14="http://schemas.microsoft.com/office/powerpoint/2010/main">
    <mc:Choice Requires="p14">
      <p:transition spd="slow" p14:dur="2000" advTm="35534"/>
    </mc:Choice>
    <mc:Fallback xmlns="">
      <p:transition spd="slow" advTm="3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9" name="Rectangle 8">
            <a:extLst>
              <a:ext uri="{FF2B5EF4-FFF2-40B4-BE49-F238E27FC236}">
                <a16:creationId xmlns:a16="http://schemas.microsoft.com/office/drawing/2014/main" id="{CDC3D960-152E-4DC8-98E0-7EF1E17B1698}"/>
              </a:ext>
            </a:extLst>
          </p:cNvPr>
          <p:cNvSpPr/>
          <p:nvPr/>
        </p:nvSpPr>
        <p:spPr>
          <a:xfrm>
            <a:off x="472440" y="1253247"/>
            <a:ext cx="10970259" cy="3207032"/>
          </a:xfrm>
          <a:prstGeom prst="rect">
            <a:avLst/>
          </a:prstGeom>
        </p:spPr>
        <p:txBody>
          <a:bodyPr wrap="square">
            <a:spAutoFit/>
          </a:bodyPr>
          <a:lstStyle/>
          <a:p>
            <a:pPr fontAlgn="base">
              <a:lnSpc>
                <a:spcPct val="80000"/>
              </a:lnSpc>
              <a:spcBef>
                <a:spcPts val="800"/>
              </a:spcBef>
              <a:spcAft>
                <a:spcPct val="0"/>
              </a:spcAft>
              <a:buClr>
                <a:schemeClr val="accent2">
                  <a:lumMod val="75000"/>
                </a:schemeClr>
              </a:buClr>
              <a:buSzPct val="100000"/>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In Texas, there are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four Medicaid HMO plan types </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(also known as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plans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or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programs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The type of Medicaid HMO plan clients are enrolled into depends on certain factors.</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tate of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exas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ccess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eform (</a:t>
            </a: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STAR+PLUS</a:t>
            </a: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 Kids</a:t>
            </a:r>
          </a:p>
          <a:p>
            <a:pPr fontAlgn="base">
              <a:lnSpc>
                <a:spcPct val="80000"/>
              </a:lnSpc>
              <a:spcBef>
                <a:spcPts val="800"/>
              </a:spcBef>
              <a:spcAft>
                <a:spcPct val="0"/>
              </a:spcAft>
              <a:buClr>
                <a:schemeClr val="accent2">
                  <a:lumMod val="75000"/>
                </a:schemeClr>
              </a:buClr>
              <a:buSzPct val="100000"/>
            </a:pPr>
            <a:endPar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indent="-342900" fontAlgn="base">
              <a:lnSpc>
                <a:spcPct val="80000"/>
              </a:lnSpc>
              <a:spcBef>
                <a:spcPts val="800"/>
              </a:spcBef>
              <a:spcAft>
                <a:spcPct val="0"/>
              </a:spcAft>
              <a:buClr>
                <a:schemeClr val="accent2">
                  <a:lumMod val="75000"/>
                </a:schemeClr>
              </a:buClr>
              <a:buSzPct val="100000"/>
              <a:buFont typeface="Wingdings" panose="05000000000000000000" pitchFamily="2" charset="2"/>
              <a:buChar char="§"/>
            </a:pPr>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STAR Health</a:t>
            </a: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5" name="TextBox 4">
            <a:extLst>
              <a:ext uri="{FF2B5EF4-FFF2-40B4-BE49-F238E27FC236}">
                <a16:creationId xmlns:a16="http://schemas.microsoft.com/office/drawing/2014/main" id="{F84E495B-9BF9-4CAC-B348-4367B5BE3BB4}"/>
              </a:ext>
            </a:extLst>
          </p:cNvPr>
          <p:cNvSpPr txBox="1"/>
          <p:nvPr/>
        </p:nvSpPr>
        <p:spPr>
          <a:xfrm>
            <a:off x="472440" y="5591292"/>
            <a:ext cx="8494007" cy="369332"/>
          </a:xfrm>
          <a:prstGeom prst="rect">
            <a:avLst/>
          </a:prstGeom>
          <a:noFill/>
        </p:spPr>
        <p:txBody>
          <a:bodyPr wrap="square" rtlCol="0">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Resource:</a:t>
            </a:r>
            <a:r>
              <a:rPr lang="en-US" dirty="0"/>
              <a:t> </a:t>
            </a:r>
            <a:r>
              <a:rPr lang="en-US" sz="1400" dirty="0">
                <a:latin typeface="Tahoma" panose="020B0604030504040204" pitchFamily="34" charset="0"/>
                <a:ea typeface="Tahoma" panose="020B0604030504040204" pitchFamily="34" charset="0"/>
                <a:cs typeface="Tahoma" panose="020B0604030504040204" pitchFamily="34" charset="0"/>
                <a:hlinkClick r:id="rId5"/>
              </a:rPr>
              <a:t>https://www.hhs.texas.gov/services/questions-about-your-benefits</a:t>
            </a:r>
            <a:r>
              <a:rPr lang="en-US" sz="1400" dirty="0">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C8478A20-3B21-4E4A-A6C0-2A0F5DEBD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11534692"/>
      </p:ext>
    </p:extLst>
  </p:cSld>
  <p:clrMapOvr>
    <a:masterClrMapping/>
  </p:clrMapOvr>
  <mc:AlternateContent xmlns:mc="http://schemas.openxmlformats.org/markup-compatibility/2006" xmlns:p14="http://schemas.microsoft.com/office/powerpoint/2010/main">
    <mc:Choice Requires="p14">
      <p:transition spd="slow" p14:dur="2000" advTm="36006"/>
    </mc:Choice>
    <mc:Fallback xmlns="">
      <p:transition spd="slow" advTm="3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5" name="TextBox 4">
            <a:extLst>
              <a:ext uri="{FF2B5EF4-FFF2-40B4-BE49-F238E27FC236}">
                <a16:creationId xmlns:a16="http://schemas.microsoft.com/office/drawing/2014/main" id="{F84E495B-9BF9-4CAC-B348-4367B5BE3BB4}"/>
              </a:ext>
            </a:extLst>
          </p:cNvPr>
          <p:cNvSpPr txBox="1"/>
          <p:nvPr/>
        </p:nvSpPr>
        <p:spPr>
          <a:xfrm>
            <a:off x="357029" y="6337178"/>
            <a:ext cx="8494007" cy="369332"/>
          </a:xfrm>
          <a:prstGeom prst="rect">
            <a:avLst/>
          </a:prstGeom>
          <a:noFill/>
        </p:spPr>
        <p:txBody>
          <a:bodyPr wrap="square" rtlCol="0">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Resource:</a:t>
            </a:r>
            <a:r>
              <a:rPr lang="en-US" dirty="0"/>
              <a:t> </a:t>
            </a:r>
            <a:r>
              <a:rPr lang="en-US" sz="1400" dirty="0">
                <a:latin typeface="Tahoma" panose="020B0604030504040204" pitchFamily="34" charset="0"/>
                <a:ea typeface="Tahoma" panose="020B0604030504040204" pitchFamily="34" charset="0"/>
                <a:cs typeface="Tahoma" panose="020B0604030504040204" pitchFamily="34" charset="0"/>
                <a:hlinkClick r:id="rId4"/>
              </a:rPr>
              <a:t>https://www.hhs.texas.gov/services/questions-about-your-benefits</a:t>
            </a:r>
            <a:r>
              <a:rPr lang="en-US" sz="1400" dirty="0">
                <a:latin typeface="Tahoma" panose="020B0604030504040204" pitchFamily="34" charset="0"/>
                <a:ea typeface="Tahoma" panose="020B0604030504040204" pitchFamily="34" charset="0"/>
                <a:cs typeface="Tahoma" panose="020B0604030504040204" pitchFamily="34" charset="0"/>
              </a:rPr>
              <a:t> </a:t>
            </a:r>
          </a:p>
        </p:txBody>
      </p:sp>
      <p:sp>
        <p:nvSpPr>
          <p:cNvPr id="14" name="Rectangle 13">
            <a:extLst>
              <a:ext uri="{FF2B5EF4-FFF2-40B4-BE49-F238E27FC236}">
                <a16:creationId xmlns:a16="http://schemas.microsoft.com/office/drawing/2014/main" id="{8FB9F0D3-852A-4D80-93FA-CA7AA33B553F}"/>
              </a:ext>
            </a:extLst>
          </p:cNvPr>
          <p:cNvSpPr/>
          <p:nvPr/>
        </p:nvSpPr>
        <p:spPr>
          <a:xfrm>
            <a:off x="879348" y="944188"/>
            <a:ext cx="9701784" cy="52790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25835A6D-5B69-41B5-AB21-9913B81631D3}"/>
              </a:ext>
            </a:extLst>
          </p:cNvPr>
          <p:cNvGraphicFramePr>
            <a:graphicFrameLocks noGrp="1"/>
          </p:cNvGraphicFramePr>
          <p:nvPr>
            <p:extLst>
              <p:ext uri="{D42A27DB-BD31-4B8C-83A1-F6EECF244321}">
                <p14:modId xmlns:p14="http://schemas.microsoft.com/office/powerpoint/2010/main" val="1677507864"/>
              </p:ext>
            </p:extLst>
          </p:nvPr>
        </p:nvGraphicFramePr>
        <p:xfrm>
          <a:off x="969264" y="985421"/>
          <a:ext cx="9521952" cy="5167784"/>
        </p:xfrm>
        <a:graphic>
          <a:graphicData uri="http://schemas.openxmlformats.org/drawingml/2006/table">
            <a:tbl>
              <a:tblPr/>
              <a:tblGrid>
                <a:gridCol w="2179837">
                  <a:extLst>
                    <a:ext uri="{9D8B030D-6E8A-4147-A177-3AD203B41FA5}">
                      <a16:colId xmlns:a16="http://schemas.microsoft.com/office/drawing/2014/main" val="4264944430"/>
                    </a:ext>
                  </a:extLst>
                </a:gridCol>
                <a:gridCol w="2133829">
                  <a:extLst>
                    <a:ext uri="{9D8B030D-6E8A-4147-A177-3AD203B41FA5}">
                      <a16:colId xmlns:a16="http://schemas.microsoft.com/office/drawing/2014/main" val="4183647724"/>
                    </a:ext>
                  </a:extLst>
                </a:gridCol>
                <a:gridCol w="2604143">
                  <a:extLst>
                    <a:ext uri="{9D8B030D-6E8A-4147-A177-3AD203B41FA5}">
                      <a16:colId xmlns:a16="http://schemas.microsoft.com/office/drawing/2014/main" val="1046716213"/>
                    </a:ext>
                  </a:extLst>
                </a:gridCol>
                <a:gridCol w="2604143">
                  <a:extLst>
                    <a:ext uri="{9D8B030D-6E8A-4147-A177-3AD203B41FA5}">
                      <a16:colId xmlns:a16="http://schemas.microsoft.com/office/drawing/2014/main" val="2470723503"/>
                    </a:ext>
                  </a:extLst>
                </a:gridCol>
              </a:tblGrid>
              <a:tr h="412904">
                <a:tc>
                  <a:txBody>
                    <a:bodyPr/>
                    <a:lstStyle/>
                    <a:p>
                      <a:pPr algn="ctr" fontAlgn="base"/>
                      <a:r>
                        <a:rPr lang="en-US" b="1" i="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STAR+PLUS</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 KIDS</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tc>
                  <a:txBody>
                    <a:bodyPr/>
                    <a:lstStyle/>
                    <a:p>
                      <a:pPr marL="0" algn="ctr" defTabSz="914400" rtl="0" eaLnBrk="1" fontAlgn="base" latinLnBrk="0" hangingPunct="1"/>
                      <a:r>
                        <a:rPr lang="en-US" sz="1800" b="1" i="0" u="none" strike="noStrike" kern="1200" dirty="0">
                          <a:solidFill>
                            <a:srgbClr val="FFFFFF"/>
                          </a:solidFill>
                          <a:effectLst/>
                          <a:latin typeface="Tahoma" panose="020B0604030504040204" pitchFamily="34" charset="0"/>
                          <a:ea typeface="Tahoma" panose="020B0604030504040204" pitchFamily="34" charset="0"/>
                          <a:cs typeface="Tahoma" panose="020B0604030504040204" pitchFamily="34" charset="0"/>
                        </a:rPr>
                        <a:t>STAR HEALTH</a:t>
                      </a:r>
                    </a:p>
                  </a:txBody>
                  <a:tcPr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B86747"/>
                    </a:solidFill>
                  </a:tcPr>
                </a:tc>
                <a:extLst>
                  <a:ext uri="{0D108BD9-81ED-4DB2-BD59-A6C34878D82A}">
                    <a16:rowId xmlns:a16="http://schemas.microsoft.com/office/drawing/2014/main" val="3464167350"/>
                  </a:ext>
                </a:extLst>
              </a:tr>
              <a:tr h="1113088">
                <a:tc>
                  <a:txBody>
                    <a:bodyPr/>
                    <a:lstStyle/>
                    <a:p>
                      <a:pPr algn="ctr" fontAlgn="base"/>
                      <a:r>
                        <a:rPr lang="en-US" sz="1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clients who are not chronically ill or disabled.</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clients who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are</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chronically ill or disabled.</a:t>
                      </a:r>
                    </a:p>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For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youth aged 20 years and younger</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 who </a:t>
                      </a:r>
                      <a:r>
                        <a:rPr lang="en-US" sz="1400" b="0" i="0" u="sng"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are</a:t>
                      </a: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 chronically ill or disabled.</a:t>
                      </a:r>
                    </a:p>
                    <a:p>
                      <a:pPr algn="ctr"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children aged 18 and younger in the Texas Department of Family and Protective Services conservatorship;</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7859918"/>
                  </a:ext>
                </a:extLst>
              </a:tr>
              <a:tr h="1376715">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STAR typically covers clients who receive Temporary Assistance for Needy Families, pregnant women, children and newborns.</a:t>
                      </a:r>
                      <a:endPar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Many times, clients under STAR+PLUS receive supplemental security income (SSI).</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rPr>
                        <a:t>Clients must also receive SSI and meet certain other criteria.</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children in the Adoption Assistance or Permanency Care Assistance program who are transitioning from STAR Health to STAR or STAR Kids;</a:t>
                      </a:r>
                    </a:p>
                    <a:p>
                      <a:pPr marL="0" algn="ctr" defTabSz="914400" rtl="0" eaLnBrk="1" fontAlgn="base" latinLnBrk="0" hangingPunct="1"/>
                      <a:endParaRPr lang="en-US" sz="18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79249803"/>
                  </a:ext>
                </a:extLst>
              </a:tr>
              <a:tr h="1113088">
                <a:tc>
                  <a:txBody>
                    <a:bodyPr/>
                    <a:lstStyle/>
                    <a:p>
                      <a:pPr algn="ctr"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l" fontAlgn="auto"/>
                      <a:endParaRPr lang="en-US" sz="1800" b="0" i="0" dirty="0">
                        <a:solidFill>
                          <a:schemeClr val="tx1"/>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youth aged 21 years and younger with voluntary extended foster care placement agreements (Extended Foster Care);</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16946211"/>
                  </a:ext>
                </a:extLst>
              </a:tr>
              <a:tr h="9666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fontAlgn="base"/>
                      <a:endPar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l" fontAlgn="auto"/>
                      <a:endParaRPr lang="en-US" sz="1800" b="0" i="0" dirty="0">
                        <a:solidFill>
                          <a:schemeClr val="tx1"/>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 youth aged 20 and younger who are Former Foster Care Children.</a:t>
                      </a:r>
                      <a:endParaRPr lang="en-US" sz="1400" b="0" i="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sym typeface="Calibri" pitchFamily="34" charset="0"/>
                      </a:endParaRPr>
                    </a:p>
                    <a:p>
                      <a:pPr algn="l" fontAlgn="auto"/>
                      <a:endParaRPr lang="en-US" sz="1800" b="0" i="0" dirty="0">
                        <a:solidFill>
                          <a:srgbClr val="000000"/>
                        </a:solidFill>
                        <a:effectLst/>
                        <a:latin typeface="Calibri" panose="020F0502020204030204" pitchFamily="34" charset="0"/>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95555615"/>
                  </a:ext>
                </a:extLst>
              </a:tr>
            </a:tbl>
          </a:graphicData>
        </a:graphic>
      </p:graphicFrame>
      <p:pic>
        <p:nvPicPr>
          <p:cNvPr id="17" name="Audio 16">
            <a:hlinkClick r:id="" action="ppaction://media"/>
            <a:extLst>
              <a:ext uri="{FF2B5EF4-FFF2-40B4-BE49-F238E27FC236}">
                <a16:creationId xmlns:a16="http://schemas.microsoft.com/office/drawing/2014/main" id="{3D202F1E-8FB8-4EBE-9D7F-847E44BC3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9746453"/>
      </p:ext>
    </p:extLst>
  </p:cSld>
  <p:clrMapOvr>
    <a:masterClrMapping/>
  </p:clrMapOvr>
  <mc:AlternateContent xmlns:mc="http://schemas.openxmlformats.org/markup-compatibility/2006" xmlns:p14="http://schemas.microsoft.com/office/powerpoint/2010/main">
    <mc:Choice Requires="p14">
      <p:transition spd="slow" p14:dur="2000" advTm="86054"/>
    </mc:Choice>
    <mc:Fallback xmlns="">
      <p:transition spd="slow" advTm="8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Medicaid HMO Plan Types</a:t>
            </a:r>
          </a:p>
        </p:txBody>
      </p:sp>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118522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65479"/>
            <a:ext cx="11048260" cy="129163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marL="0" indent="0">
              <a:buClr>
                <a:schemeClr val="accent2">
                  <a:lumMod val="75000"/>
                </a:schemeClr>
              </a:buClr>
              <a:buNone/>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In Houston, some of the companies that offer STAR, STAR+PLUS and/or STAR Kids are:</a:t>
            </a:r>
          </a:p>
          <a:p>
            <a:pPr marL="419100" lvl="1" indent="0">
              <a:buClr>
                <a:schemeClr val="accent2">
                  <a:lumMod val="75000"/>
                </a:schemeClr>
              </a:buClr>
              <a:buNone/>
            </a:pPr>
            <a:endParaRPr lang="en-US" sz="8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Amerigroup				Superior HealthPlan		</a:t>
            </a:r>
          </a:p>
          <a:p>
            <a:pPr marL="419100" lvl="1" indent="0">
              <a:buClr>
                <a:schemeClr val="accent2">
                  <a:lumMod val="75000"/>
                </a:schemeClr>
              </a:buClr>
              <a:buNone/>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Community Health Choice		UnitedHealthcare Community Plan</a:t>
            </a:r>
            <a:endPar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849C49D7-8EA5-437E-96DD-8A06F1717293}"/>
              </a:ext>
            </a:extLst>
          </p:cNvPr>
          <p:cNvPicPr>
            <a:picLocks noChangeAspect="1"/>
          </p:cNvPicPr>
          <p:nvPr/>
        </p:nvPicPr>
        <p:blipFill>
          <a:blip r:embed="rId5"/>
          <a:stretch>
            <a:fillRect/>
          </a:stretch>
        </p:blipFill>
        <p:spPr>
          <a:xfrm>
            <a:off x="9520343" y="5960624"/>
            <a:ext cx="1911179" cy="561220"/>
          </a:xfrm>
          <a:prstGeom prst="rect">
            <a:avLst/>
          </a:prstGeom>
        </p:spPr>
      </p:pic>
      <p:pic>
        <p:nvPicPr>
          <p:cNvPr id="2" name="Picture 1">
            <a:extLst>
              <a:ext uri="{FF2B5EF4-FFF2-40B4-BE49-F238E27FC236}">
                <a16:creationId xmlns:a16="http://schemas.microsoft.com/office/drawing/2014/main" id="{549E2008-E0D7-4B16-A682-CFAB54E6E6BB}"/>
              </a:ext>
            </a:extLst>
          </p:cNvPr>
          <p:cNvPicPr>
            <a:picLocks noChangeAspect="1"/>
          </p:cNvPicPr>
          <p:nvPr/>
        </p:nvPicPr>
        <p:blipFill>
          <a:blip r:embed="rId6"/>
          <a:stretch>
            <a:fillRect/>
          </a:stretch>
        </p:blipFill>
        <p:spPr>
          <a:xfrm>
            <a:off x="760478" y="2344555"/>
            <a:ext cx="8742167" cy="4402474"/>
          </a:xfrm>
          <a:prstGeom prst="rect">
            <a:avLst/>
          </a:prstGeom>
        </p:spPr>
      </p:pic>
      <p:pic>
        <p:nvPicPr>
          <p:cNvPr id="5" name="Audio 4">
            <a:hlinkClick r:id="" action="ppaction://media"/>
            <a:extLst>
              <a:ext uri="{FF2B5EF4-FFF2-40B4-BE49-F238E27FC236}">
                <a16:creationId xmlns:a16="http://schemas.microsoft.com/office/drawing/2014/main" id="{EC361A4A-CD5E-417F-BC08-D07D40FBA8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2077704"/>
      </p:ext>
    </p:extLst>
  </p:cSld>
  <p:clrMapOvr>
    <a:masterClrMapping/>
  </p:clrMapOvr>
  <mc:AlternateContent xmlns:mc="http://schemas.openxmlformats.org/markup-compatibility/2006" xmlns:p14="http://schemas.microsoft.com/office/powerpoint/2010/main">
    <mc:Choice Requires="p14">
      <p:transition spd="slow" p14:dur="2000" advTm="83498"/>
    </mc:Choice>
    <mc:Fallback xmlns="">
      <p:transition spd="slow" advTm="8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823C049F-EA82-4D54-8D17-791EF47AC042}"/>
              </a:ext>
            </a:extLst>
          </p:cNvPr>
          <p:cNvSpPr>
            <a:spLocks noChangeArrowheads="1"/>
          </p:cNvSpPr>
          <p:nvPr/>
        </p:nvSpPr>
        <p:spPr bwMode="auto">
          <a:xfrm>
            <a:off x="561794" y="1120252"/>
            <a:ext cx="11165608" cy="51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19250" indent="-28575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285750" lvl="1">
              <a:lnSpc>
                <a:spcPct val="90000"/>
              </a:lnSpc>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Clr>
                <a:srgbClr val="B86747"/>
              </a:buClr>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Primary care 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T</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he main doctor you will see for most of your regular health care.</a:t>
            </a:r>
          </a:p>
          <a:p>
            <a:pPr marL="647700" lvl="1">
              <a:lnSpc>
                <a:spcPct val="90000"/>
              </a:lnSpc>
              <a:spcBef>
                <a:spcPts val="800"/>
              </a:spcBef>
              <a:buClr>
                <a:srgbClr val="B86747"/>
              </a:buClr>
              <a:buSzPct val="100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Primary care providers could be Family Practice, General Practice, Pediatrics, or Internal Medicine doctors.</a:t>
            </a:r>
          </a:p>
          <a:p>
            <a:pPr marL="285750" indent="-285750">
              <a:lnSpc>
                <a:spcPct val="90000"/>
              </a:lnSpc>
              <a:spcBef>
                <a:spcPts val="800"/>
              </a:spcBef>
              <a:buSzPct val="100000"/>
              <a:buFont typeface="Wingdings" panose="05000000000000000000" pitchFamily="2" charset="2"/>
              <a:buChar char="§"/>
              <a:defRPr/>
            </a:pP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Any doctor, mid-level practitioner, hospital, or other facility that provides health care services.</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Mid-level practitioner examples:  Physician Assistant, Nurse Practitioner</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Other facility examples:  Physical Therapy clinic, Radiology facility</a:t>
            </a: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endPar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 group of providers that work with the Medicaid HMO to provide health care services for its clients.</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In-network – Providers who work with the Medicaid HMO.</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Out-of-network – Providers who don’t work with the Medicaid HMO.</a:t>
            </a:r>
          </a:p>
          <a:p>
            <a:pPr marL="285750" indent="-285750">
              <a:lnSpc>
                <a:spcPct val="90000"/>
              </a:lnSpc>
              <a:spcBef>
                <a:spcPts val="800"/>
              </a:spcBef>
              <a:buClr>
                <a:srgbClr val="FFFFFF"/>
              </a:buClr>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400" dirty="0">
              <a:latin typeface="Tahoma" panose="020B0604030504040204" pitchFamily="34" charset="0"/>
              <a:sym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443B0177-AA9E-4799-A2EC-4D9317CDBB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0739126"/>
      </p:ext>
    </p:extLst>
  </p:cSld>
  <p:clrMapOvr>
    <a:masterClrMapping/>
  </p:clrMapOvr>
  <mc:AlternateContent xmlns:mc="http://schemas.openxmlformats.org/markup-compatibility/2006" xmlns:p14="http://schemas.microsoft.com/office/powerpoint/2010/main">
    <mc:Choice Requires="p14">
      <p:transition spd="slow" p14:dur="2000" advTm="61551"/>
    </mc:Choice>
    <mc:Fallback xmlns="">
      <p:transition spd="slow" advTm="6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99233ED2-02BA-41C5-B5C7-2B390C19B835}"/>
              </a:ext>
            </a:extLst>
          </p:cNvPr>
          <p:cNvSpPr>
            <a:spLocks noChangeArrowheads="1"/>
          </p:cNvSpPr>
          <p:nvPr/>
        </p:nvSpPr>
        <p:spPr bwMode="auto">
          <a:xfrm>
            <a:off x="472440" y="1249556"/>
            <a:ext cx="10315852" cy="41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Referral</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referral is when your primary care provider sends you to another provider for care. </a:t>
            </a: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Authorization</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approval decision by your Medicaid HMO that a certain health care service, treatment plan, prescription drug, or durable medical equipment that you or your provider has requested is medically necessary. </a:t>
            </a:r>
          </a:p>
          <a:p>
            <a:pPr marL="819150" lvl="1" indent="-457200">
              <a:lnSpc>
                <a:spcPct val="90000"/>
              </a:lnSpc>
              <a:spcBef>
                <a:spcPts val="1000"/>
              </a:spcBef>
              <a:buClr>
                <a:srgbClr val="B86747"/>
              </a:buClr>
              <a:buSzPct val="85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Examples of durable medical equipment: oxygen equipment, wheelchair, crutches, diabetic supplies.</a:t>
            </a:r>
          </a:p>
          <a:p>
            <a:pPr marL="819150" lvl="1" indent="-457200">
              <a:lnSpc>
                <a:spcPct val="90000"/>
              </a:lnSpc>
              <a:spcBef>
                <a:spcPts val="1000"/>
              </a:spcBef>
              <a:buClr>
                <a:srgbClr val="B86747"/>
              </a:buClr>
              <a:buSzPct val="85000"/>
              <a:buFont typeface="Wingdings" panose="05000000000000000000" pitchFamily="2" charset="2"/>
              <a:buChar char="§"/>
              <a:defRP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providers must obtain the authorizations prior to your receiving the requested service.</a:t>
            </a:r>
          </a:p>
          <a:p>
            <a:pPr marL="819150" lvl="1"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Without authorization for services requiring it, the Medicaid HMO will not pay your provider.</a:t>
            </a: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EA99F3D1-7D67-4B2B-A00E-27F053AED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7573599"/>
      </p:ext>
    </p:extLst>
  </p:cSld>
  <p:clrMapOvr>
    <a:masterClrMapping/>
  </p:clrMapOvr>
  <mc:AlternateContent xmlns:mc="http://schemas.openxmlformats.org/markup-compatibility/2006" xmlns:p14="http://schemas.microsoft.com/office/powerpoint/2010/main">
    <mc:Choice Requires="p14">
      <p:transition spd="slow" p14:dur="2000" advTm="59067"/>
    </mc:Choice>
    <mc:Fallback xmlns="">
      <p:transition spd="slow" advTm="5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Objectives</a:t>
            </a:r>
          </a:p>
        </p:txBody>
      </p:sp>
      <p:pic>
        <p:nvPicPr>
          <p:cNvPr id="2" name="Picture 1">
            <a:extLst>
              <a:ext uri="{FF2B5EF4-FFF2-40B4-BE49-F238E27FC236}">
                <a16:creationId xmlns:a16="http://schemas.microsoft.com/office/drawing/2014/main" id="{1B4FFF84-B989-EF2C-EED4-9C9C47DCED8E}"/>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Content Placeholder 7">
            <a:extLst>
              <a:ext uri="{FF2B5EF4-FFF2-40B4-BE49-F238E27FC236}">
                <a16:creationId xmlns:a16="http://schemas.microsoft.com/office/drawing/2014/main" id="{8EF7C4A4-E025-4245-AC4F-BEF30F9C5720}"/>
              </a:ext>
            </a:extLst>
          </p:cNvPr>
          <p:cNvSpPr txBox="1">
            <a:spLocks noGrp="1"/>
          </p:cNvSpPr>
          <p:nvPr>
            <p:ph idx="1"/>
          </p:nvPr>
        </p:nvSpPr>
        <p:spPr>
          <a:xfrm>
            <a:off x="472440" y="1213533"/>
            <a:ext cx="10515600" cy="4109843"/>
          </a:xfrm>
          <a:prstGeom prst="rect">
            <a:avLst/>
          </a:prstGeom>
          <a:noFill/>
        </p:spPr>
        <p:txBody>
          <a:bodyPr wrap="square" rtlCol="0">
            <a:spAutoFit/>
          </a:bodyPr>
          <a:lstStyle/>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Introduction</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Texas Medicaid Eligibility</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Applying for Texas Medicaid</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Overview of Texas Medicaid</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Medicaid HMO Plan Types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Definitions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Working with Medicaid HMOs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Questions and Answers</a:t>
            </a: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Resources</a:t>
            </a:r>
          </a:p>
        </p:txBody>
      </p:sp>
      <p:pic>
        <p:nvPicPr>
          <p:cNvPr id="6" name="Audio 5">
            <a:hlinkClick r:id="" action="ppaction://media"/>
            <a:extLst>
              <a:ext uri="{FF2B5EF4-FFF2-40B4-BE49-F238E27FC236}">
                <a16:creationId xmlns:a16="http://schemas.microsoft.com/office/drawing/2014/main" id="{7A1630F4-0BE6-431B-828B-7749869847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177134"/>
      </p:ext>
    </p:extLst>
  </p:cSld>
  <p:clrMapOvr>
    <a:masterClrMapping/>
  </p:clrMapOvr>
  <mc:AlternateContent xmlns:mc="http://schemas.openxmlformats.org/markup-compatibility/2006" xmlns:p14="http://schemas.microsoft.com/office/powerpoint/2010/main">
    <mc:Choice Requires="p14">
      <p:transition spd="slow" p14:dur="2000" advTm="45639"/>
    </mc:Choice>
    <mc:Fallback xmlns="">
      <p:transition spd="slow" advTm="4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Working with Medicaid HMOs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118380"/>
            <a:ext cx="11048260" cy="501091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Once you are enrolled in a Medicaid HMO, your medical care is given from doctors and hospitals that are part of the HMO network.</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All Medicaid HMOs require you to choose a primary care provider. </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you don’t choose a primary care provider when you first enrolled in the plan, one will be chosen for you.</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Your primary care provider will refer you to specialists, other doctors, or hospitals when you need special care or services they can’t provide.</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will receive a medical ID card and a member handbook from your Medicaid HMO. </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The member handbook helps explain how your plan works.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You will not owe any money for any benefit that is covered under your Medicaid HMO plan.</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Show your medical ID card at every doctor or hospital visit.</a:t>
            </a:r>
          </a:p>
        </p:txBody>
      </p:sp>
      <p:pic>
        <p:nvPicPr>
          <p:cNvPr id="5" name="Audio 4">
            <a:hlinkClick r:id="" action="ppaction://media"/>
            <a:extLst>
              <a:ext uri="{FF2B5EF4-FFF2-40B4-BE49-F238E27FC236}">
                <a16:creationId xmlns:a16="http://schemas.microsoft.com/office/drawing/2014/main" id="{549FE7A6-8735-4645-993C-4B4FB837D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35473985"/>
      </p:ext>
    </p:extLst>
  </p:cSld>
  <p:clrMapOvr>
    <a:masterClrMapping/>
  </p:clrMapOvr>
  <mc:AlternateContent xmlns:mc="http://schemas.openxmlformats.org/markup-compatibility/2006" xmlns:p14="http://schemas.microsoft.com/office/powerpoint/2010/main">
    <mc:Choice Requires="p14">
      <p:transition spd="slow" p14:dur="2000" advTm="62596"/>
    </mc:Choice>
    <mc:Fallback xmlns="">
      <p:transition spd="slow" advTm="6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49705"/>
            <a:ext cx="11263840" cy="539782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Do I have to keep enrolling for Medicaid benefits after I’m initially approved?</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Yes, you will need to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re-apply for benefits each year</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HHSC will send you a letter when it’s time to renew your benefits.</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Does the area I live in affect the Medicaid HMOs available to me?</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Yes. The Medicaid HMO choices depend on where you live and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(STAR, </a:t>
            </a:r>
            <a:r>
              <a:rPr lang="en-US" sz="1800" dirty="0" err="1">
                <a:solidFill>
                  <a:srgbClr val="B86747"/>
                </a:solidFill>
                <a:latin typeface="Tahoma" panose="020B0604030504040204" pitchFamily="34" charset="0"/>
                <a:ea typeface="Tahoma" panose="020B0604030504040204" pitchFamily="34" charset="0"/>
                <a:cs typeface="Tahoma" panose="020B0604030504040204" pitchFamily="34" charset="0"/>
              </a:rPr>
              <a:t>STAR+Plus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STAR Kids, STAR Health) that you’re enrolled in. HHSC will send you a packet in the mail when it’s time to choose a Medicaid HMO. You will have at least two Medicaid HMO choices, and the packet will include information on the Medicaid HMOs. </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sign up for a Medicaid HMO?</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 select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after picking a language, or online at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rPr>
              <a:t>https://www.yourtexasbenefits.com/Learn/Home#</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C997C1F6-D9D2-4829-8AAA-4346795A8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1663655"/>
      </p:ext>
    </p:extLst>
  </p:cSld>
  <p:clrMapOvr>
    <a:masterClrMapping/>
  </p:clrMapOvr>
  <mc:AlternateContent xmlns:mc="http://schemas.openxmlformats.org/markup-compatibility/2006" xmlns:p14="http://schemas.microsoft.com/office/powerpoint/2010/main">
    <mc:Choice Requires="p14">
      <p:transition spd="slow" p14:dur="2000" advTm="79290"/>
    </mc:Choice>
    <mc:Fallback xmlns="">
      <p:transition spd="slow" advTm="7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49705"/>
            <a:ext cx="11263840" cy="539782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make sure that my current providers are in network with the Medicaid HMO I am choosing?</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should ask your doctors which Medicaid HMOs they work with. You can also check the Medicaid HMO online provider directories.</a:t>
            </a:r>
          </a:p>
          <a:p>
            <a:pPr marL="419100" lvl="1" indent="0">
              <a:buClr>
                <a:schemeClr val="accent2">
                  <a:lumMod val="75000"/>
                </a:schemeClr>
              </a:buClr>
              <a:buNone/>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Important</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also pay close attention to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Not all providers might be in-network with all Medicaid HMO plans. </a:t>
            </a:r>
          </a:p>
          <a:p>
            <a:pPr lvl="2">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For example: if you are eligible for a Medicaid HMO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plan and you are considering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ask your doctors specifically, or look at the UnitedHealthcare Community Plan online directory, to confirm if they are in-network with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See slide 17 as a reference.</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choose my primary care provider?</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 You can find the number on the back of your Medicaid HMO ID card, or you can use the Medicaid HMO website to find the number.</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2A26423C-6357-4260-86C9-8106D201E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25894288"/>
      </p:ext>
    </p:extLst>
  </p:cSld>
  <p:clrMapOvr>
    <a:masterClrMapping/>
  </p:clrMapOvr>
  <mc:AlternateContent xmlns:mc="http://schemas.openxmlformats.org/markup-compatibility/2006" xmlns:p14="http://schemas.microsoft.com/office/powerpoint/2010/main">
    <mc:Choice Requires="p14">
      <p:transition spd="slow" p14:dur="2000" advTm="81604"/>
    </mc:Choice>
    <mc:Fallback xmlns="">
      <p:transition spd="slow" advTm="8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83225"/>
            <a:ext cx="11142198" cy="563752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change my primary care provider?</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 If you created an account on your Medicaid HMO patient portal, you may be able to change primary care providers that way, also.</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often can I change Medicaid HMOs?</a:t>
            </a:r>
          </a:p>
          <a:p>
            <a:pPr lvl="1">
              <a:buClr>
                <a:srgbClr val="B86747"/>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Once a month, if you like. Changes take between 15-45 calendar days.</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do I change Medicaid HMOs?</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 select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Option 2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after picking a language, or online at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rPr>
              <a:t>https://www.yourtexasbenefits.com/Learn/Home#</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Audio 4">
            <a:hlinkClick r:id="" action="ppaction://media"/>
            <a:extLst>
              <a:ext uri="{FF2B5EF4-FFF2-40B4-BE49-F238E27FC236}">
                <a16:creationId xmlns:a16="http://schemas.microsoft.com/office/drawing/2014/main" id="{44888C8D-8312-47A4-9B41-0253768E3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7509003"/>
      </p:ext>
    </p:extLst>
  </p:cSld>
  <p:clrMapOvr>
    <a:masterClrMapping/>
  </p:clrMapOvr>
  <mc:AlternateContent xmlns:mc="http://schemas.openxmlformats.org/markup-compatibility/2006" xmlns:p14="http://schemas.microsoft.com/office/powerpoint/2010/main">
    <mc:Choice Requires="p14">
      <p:transition spd="slow" p14:dur="2000" advTm="53368"/>
    </mc:Choice>
    <mc:Fallback xmlns="">
      <p:transition spd="slow" advTm="5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983225"/>
            <a:ext cx="11142198" cy="563752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it provide me with the same benefits as my current plan?</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All Medicaid HMOs are required to cover the same services as Texas Medicaid. If you have a question on a specific benefit that you want to be sure is covered under the new Medicaid HMO, call the Texas Enrollment Broker Helpline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2-1-1</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(800-964-2777), </a:t>
            </a:r>
            <a:r>
              <a:rPr kumimoji="0" lang="en-US" sz="1800"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select </a:t>
            </a:r>
            <a:r>
              <a:rPr kumimoji="0" lang="en-US" sz="1800" b="1"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Option 2</a:t>
            </a:r>
            <a:r>
              <a:rPr kumimoji="0" lang="en-US" sz="1800"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 after picking a language,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and confirm.</a:t>
            </a:r>
          </a:p>
          <a:p>
            <a:pPr marL="419100" lvl="1" indent="0">
              <a:buClr>
                <a:schemeClr val="accent2">
                  <a:lumMod val="75000"/>
                </a:schemeClr>
              </a:buClr>
              <a:buNone/>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there be any changes to my doctors?</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There could be. Not all doctors work with all Medicaid HMOs. Before you change Medicaid HMOs,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you should ask your doctors which Medicaid HMOs they work with. </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can also check the Medicaid HMO online provider directories.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Important</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also pay close attention to the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specific plan</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Not all providers might be in-network with all Medicaid HMO plans. </a:t>
            </a:r>
          </a:p>
          <a:p>
            <a:pPr lvl="2">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For example: if you are eligible for a Medicaid HMO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plan and you are considering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you should ask your doctors specifically, or look at the UnitedHealthcare Community Plan online directory, to confirm if they are in-network with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UnitedHealthcare Community Plan Star Plus</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See slide 17 as a reference.</a:t>
            </a:r>
          </a:p>
        </p:txBody>
      </p:sp>
      <p:pic>
        <p:nvPicPr>
          <p:cNvPr id="5" name="Audio 4">
            <a:hlinkClick r:id="" action="ppaction://media"/>
            <a:extLst>
              <a:ext uri="{FF2B5EF4-FFF2-40B4-BE49-F238E27FC236}">
                <a16:creationId xmlns:a16="http://schemas.microsoft.com/office/drawing/2014/main" id="{EFC7E063-5531-41AE-8183-AF42F5247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8595878"/>
      </p:ext>
    </p:extLst>
  </p:cSld>
  <p:clrMapOvr>
    <a:masterClrMapping/>
  </p:clrMapOvr>
  <mc:AlternateContent xmlns:mc="http://schemas.openxmlformats.org/markup-compatibility/2006" xmlns:p14="http://schemas.microsoft.com/office/powerpoint/2010/main">
    <mc:Choice Requires="p14">
      <p:transition spd="slow" p14:dur="2000" advTm="81767"/>
    </mc:Choice>
    <mc:Fallback xmlns="">
      <p:transition spd="slow" advTm="8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and Answers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038481"/>
            <a:ext cx="11142198" cy="5646404"/>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change Medicaid HMOs, will it continue to provide vision, medication, and dental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Yes. These are core benefits covered under all Medicaid HMOs.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How can I get help with navigating the Medicaid HMO patient website?</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Call your Medicaid HMO’s Member Services number.</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What are some examples of non-covered services under Texas Medicaid, including Medicaid HMOs?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Anything considered experimental or investigational, such as a new treatment being tested or hasn’t been shown to work</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Any surgery that isn’t medically necessary</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Infertility treatment services</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Private room and personal comfort items when hospitalized</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Reversal of voluntary sterilization</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Sex change surgery</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If I decided to have a non-covered service, how much would I have to pay?</a:t>
            </a: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 would be responsible for the entire cost; i.e., whatever amount the provider </a:t>
            </a:r>
          </a:p>
          <a:p>
            <a:pPr marL="419100" lvl="1" indent="0">
              <a:buClr>
                <a:schemeClr val="accent2">
                  <a:lumMod val="75000"/>
                </a:schemeClr>
              </a:buClr>
              <a:buNone/>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charges for the procedure. </a:t>
            </a:r>
          </a:p>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C2605BF5-A91B-458D-9576-16EDDD718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75910640"/>
      </p:ext>
    </p:extLst>
  </p:cSld>
  <p:clrMapOvr>
    <a:masterClrMapping/>
  </p:clrMapOvr>
  <mc:AlternateContent xmlns:mc="http://schemas.openxmlformats.org/markup-compatibility/2006" xmlns:p14="http://schemas.microsoft.com/office/powerpoint/2010/main">
    <mc:Choice Requires="p14">
      <p:transition spd="slow" p14:dur="2000" advTm="79801"/>
    </mc:Choice>
    <mc:Fallback xmlns="">
      <p:transition spd="slow" advTm="7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2398732" y="1882066"/>
            <a:ext cx="8077200"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IMPORTANT for 2023: </a:t>
            </a:r>
          </a:p>
          <a:p>
            <a:pPr algn="ct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“Unwinding Medicaid”</a:t>
            </a:r>
          </a:p>
        </p:txBody>
      </p:sp>
      <p:pic>
        <p:nvPicPr>
          <p:cNvPr id="5" name="Audio 4">
            <a:hlinkClick r:id="" action="ppaction://media"/>
            <a:extLst>
              <a:ext uri="{FF2B5EF4-FFF2-40B4-BE49-F238E27FC236}">
                <a16:creationId xmlns:a16="http://schemas.microsoft.com/office/drawing/2014/main" id="{DA9C8CA3-C79A-4F2F-AF33-B05224D39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4357598"/>
      </p:ext>
    </p:extLst>
  </p:cSld>
  <p:clrMapOvr>
    <a:masterClrMapping/>
  </p:clrMapOvr>
  <mc:AlternateContent xmlns:mc="http://schemas.openxmlformats.org/markup-compatibility/2006" xmlns:p14="http://schemas.microsoft.com/office/powerpoint/2010/main">
    <mc:Choice Requires="p14">
      <p:transition spd="slow" p14:dur="2000" advTm="11914"/>
    </mc:Choice>
    <mc:Fallback xmlns="">
      <p:transition spd="slow" advTm="1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Unwinding Medicaid</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171646"/>
            <a:ext cx="11142198" cy="4696494"/>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In response to the COVID-19 pandemic, the federal government declared a public health emergency and passed a law that allowed you to automatically keep your Medicaid coverage (also called “continuous Medicaid”).</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Based on new federal law, continuous Medicaid coverage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ended on March 31, 2023</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so you need to renew your benefits when it’s time to ensure your coverage will continue</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if you still qualify.</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If you don’t respond to renewal or information requests from HHSC, you could lose your coverage.</a:t>
            </a:r>
          </a:p>
          <a:p>
            <a:pPr marL="0" indent="0">
              <a:buClr>
                <a:schemeClr val="accent2">
                  <a:lumMod val="75000"/>
                </a:schemeClr>
              </a:buClr>
              <a:buNone/>
            </a:pPr>
            <a:endParaRPr lang="en-US" sz="8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b="1" dirty="0">
                <a:solidFill>
                  <a:srgbClr val="B86747"/>
                </a:solidFill>
                <a:latin typeface="Tahoma" panose="020B0604030504040204" pitchFamily="34" charset="0"/>
                <a:ea typeface="Tahoma" panose="020B0604030504040204" pitchFamily="34" charset="0"/>
                <a:cs typeface="Tahoma" panose="020B0604030504040204" pitchFamily="34" charset="0"/>
              </a:rPr>
              <a:t>Return renewal packets or requests for information as soon as possible. </a:t>
            </a:r>
          </a:p>
          <a:p>
            <a:pPr lvl="1">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have 30 days to respond for requests for information.</a:t>
            </a:r>
          </a:p>
        </p:txBody>
      </p:sp>
      <p:pic>
        <p:nvPicPr>
          <p:cNvPr id="3" name="Audio 2">
            <a:hlinkClick r:id="" action="ppaction://media"/>
            <a:extLst>
              <a:ext uri="{FF2B5EF4-FFF2-40B4-BE49-F238E27FC236}">
                <a16:creationId xmlns:a16="http://schemas.microsoft.com/office/drawing/2014/main" id="{EBB9BE46-8C37-4C91-82F1-6E49B4DFD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4659921"/>
      </p:ext>
    </p:extLst>
  </p:cSld>
  <p:clrMapOvr>
    <a:masterClrMapping/>
  </p:clrMapOvr>
  <mc:AlternateContent xmlns:mc="http://schemas.openxmlformats.org/markup-compatibility/2006" xmlns:p14="http://schemas.microsoft.com/office/powerpoint/2010/main">
    <mc:Choice Requires="p14">
      <p:transition spd="slow" p14:dur="2000" advTm="53344"/>
    </mc:Choice>
    <mc:Fallback xmlns="">
      <p:transition spd="slow" advTm="5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77"/>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Unwinding Medicaid</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524901" y="1011836"/>
            <a:ext cx="11142198" cy="5273542"/>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3">
            <a:extLst>
              <a:ext uri="{FF2B5EF4-FFF2-40B4-BE49-F238E27FC236}">
                <a16:creationId xmlns:a16="http://schemas.microsoft.com/office/drawing/2014/main" id="{D0CCCD6B-CCFD-4165-BBF4-8B4B62309EAA}"/>
              </a:ext>
            </a:extLst>
          </p:cNvPr>
          <p:cNvSpPr txBox="1">
            <a:spLocks noChangeArrowheads="1"/>
          </p:cNvSpPr>
          <p:nvPr/>
        </p:nvSpPr>
        <p:spPr>
          <a:xfrm>
            <a:off x="524901" y="1038481"/>
            <a:ext cx="11142198" cy="5646404"/>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5">
            <a:extLst>
              <a:ext uri="{FF2B5EF4-FFF2-40B4-BE49-F238E27FC236}">
                <a16:creationId xmlns:a16="http://schemas.microsoft.com/office/drawing/2014/main" id="{0408DEB2-9238-42D9-9D6F-6ACD9FDBC3BC}"/>
              </a:ext>
            </a:extLst>
          </p:cNvPr>
          <p:cNvSpPr>
            <a:spLocks noChangeArrowheads="1"/>
          </p:cNvSpPr>
          <p:nvPr/>
        </p:nvSpPr>
        <p:spPr bwMode="auto">
          <a:xfrm>
            <a:off x="472441" y="991272"/>
            <a:ext cx="10669036" cy="20005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b="1" i="0" u="none" strike="noStrike" cap="none" normalizeH="0" baseline="0" dirty="0">
                <a:ln>
                  <a:noFill/>
                </a:ln>
                <a:solidFill>
                  <a:srgbClr val="B86747"/>
                </a:solidFill>
                <a:effectLst/>
                <a:latin typeface="Tahoma" panose="020B0604030504040204" pitchFamily="34" charset="0"/>
                <a:ea typeface="Tahoma" panose="020B0604030504040204" pitchFamily="34" charset="0"/>
                <a:cs typeface="Tahoma" panose="020B0604030504040204" pitchFamily="34" charset="0"/>
              </a:rPr>
              <a:t>Waiting for Your Renewal? Actions You Can Take Now</a:t>
            </a: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lang="en-US" altLang="en-US" sz="8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914400" algn="l"/>
              </a:tabLst>
            </a:pPr>
            <a:r>
              <a:rPr kumimoji="0" lang="en-US" altLang="en-US" b="0" i="0" u="none" strike="noStrike" cap="none" normalizeH="0" baseline="0" dirty="0">
                <a:ln>
                  <a:noFill/>
                </a:ln>
                <a:solidFill>
                  <a:srgbClr val="B86747"/>
                </a:solidFill>
                <a:effectLst/>
                <a:latin typeface="Tahoma" panose="020B0604030504040204" pitchFamily="34" charset="0"/>
                <a:ea typeface="Tahoma" panose="020B0604030504040204" pitchFamily="34" charset="0"/>
                <a:cs typeface="Tahoma" panose="020B0604030504040204" pitchFamily="34" charset="0"/>
              </a:rPr>
              <a:t>Report any changes (such as address, phone number, pregnancy or household member changes) to ensure you get notices that are sent.</a:t>
            </a: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914400" algn="l"/>
              </a:tabLst>
            </a:pPr>
            <a:r>
              <a:rPr kumimoji="0" lang="en-US" altLang="en-US" b="1" i="0" u="none" strike="noStrike" cap="none" normalizeH="0" baseline="0" dirty="0">
                <a:ln>
                  <a:noFill/>
                </a:ln>
                <a:solidFill>
                  <a:srgbClr val="B86747"/>
                </a:solidFill>
                <a:effectLst/>
                <a:latin typeface="Tahoma" panose="020B0604030504040204" pitchFamily="34" charset="0"/>
                <a:ea typeface="Tahoma" panose="020B0604030504040204" pitchFamily="34" charset="0"/>
                <a:cs typeface="Tahoma" panose="020B0604030504040204" pitchFamily="34" charset="0"/>
              </a:rPr>
              <a:t>Be on the lookout for notices from HHSC</a:t>
            </a:r>
            <a:r>
              <a:rPr kumimoji="0" lang="en-US" altLang="en-US" b="0" i="0" u="none" strike="noStrike" cap="none" normalizeH="0" baseline="0" dirty="0">
                <a:ln>
                  <a:noFill/>
                </a:ln>
                <a:solidFill>
                  <a:srgbClr val="B86747"/>
                </a:solidFill>
                <a:effectLst/>
                <a:latin typeface="Tahoma" panose="020B0604030504040204" pitchFamily="34" charset="0"/>
                <a:ea typeface="Tahoma" panose="020B0604030504040204" pitchFamily="34" charset="0"/>
                <a:cs typeface="Tahoma" panose="020B0604030504040204" pitchFamily="34" charset="0"/>
              </a:rPr>
              <a:t>. These notices are mailed in a yellow envelope that says </a:t>
            </a:r>
            <a:r>
              <a:rPr kumimoji="0" lang="en-US" altLang="en-US" b="1" i="0" u="none" strike="noStrike" cap="none" normalizeH="0" baseline="0" dirty="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ACTION REQUIRED</a:t>
            </a:r>
            <a:r>
              <a:rPr kumimoji="0" lang="en-US" altLang="en-US" b="0" i="0" u="none" strike="noStrike" cap="none" normalizeH="0" baseline="0" dirty="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14">
            <a:extLst>
              <a:ext uri="{FF2B5EF4-FFF2-40B4-BE49-F238E27FC236}">
                <a16:creationId xmlns:a16="http://schemas.microsoft.com/office/drawing/2014/main" id="{82323242-66EB-4128-A4DD-678F0D15B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103" y="2807823"/>
            <a:ext cx="5965794" cy="3011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942DE5-C4AB-4486-A9C9-99FEDB74B5DB}"/>
              </a:ext>
            </a:extLst>
          </p:cNvPr>
          <p:cNvSpPr/>
          <p:nvPr/>
        </p:nvSpPr>
        <p:spPr>
          <a:xfrm>
            <a:off x="642151" y="6080446"/>
            <a:ext cx="8155620" cy="646331"/>
          </a:xfrm>
          <a:prstGeom prst="rect">
            <a:avLst/>
          </a:prstGeom>
        </p:spPr>
        <p:txBody>
          <a:bodyPr wrap="square">
            <a:spAutoFit/>
          </a:bodyPr>
          <a:lstStyle/>
          <a:p>
            <a:pPr marL="285750" indent="-285750" eaLnBrk="0" fontAlgn="base" hangingPunct="0">
              <a:spcBef>
                <a:spcPct val="0"/>
              </a:spcBef>
              <a:spcAft>
                <a:spcPct val="0"/>
              </a:spcAft>
              <a:buFont typeface="Wingdings" panose="05000000000000000000" pitchFamily="2" charset="2"/>
              <a:buChar char="§"/>
              <a:tabLst>
                <a:tab pos="914400" algn="l"/>
              </a:tabLst>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rPr>
              <a:t>If you have a Your Texas Benefits account, your renewal notice will be sent electronically.</a:t>
            </a:r>
          </a:p>
        </p:txBody>
      </p:sp>
      <p:pic>
        <p:nvPicPr>
          <p:cNvPr id="5" name="Audio 4">
            <a:hlinkClick r:id="" action="ppaction://media"/>
            <a:extLst>
              <a:ext uri="{FF2B5EF4-FFF2-40B4-BE49-F238E27FC236}">
                <a16:creationId xmlns:a16="http://schemas.microsoft.com/office/drawing/2014/main" id="{C5F68081-268C-4567-8332-6AFCFA1E2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39949540"/>
      </p:ext>
    </p:extLst>
  </p:cSld>
  <p:clrMapOvr>
    <a:masterClrMapping/>
  </p:clrMapOvr>
  <mc:AlternateContent xmlns:mc="http://schemas.openxmlformats.org/markup-compatibility/2006" xmlns:p14="http://schemas.microsoft.com/office/powerpoint/2010/main">
    <mc:Choice Requires="p14">
      <p:transition spd="slow" p14:dur="2000" advTm="40637"/>
    </mc:Choice>
    <mc:Fallback xmlns="">
      <p:transition spd="slow" advTm="4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Unwinding Medicaid</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E1FA0282-9A06-4EDE-AF4F-684B0F493290}"/>
              </a:ext>
            </a:extLst>
          </p:cNvPr>
          <p:cNvSpPr txBox="1">
            <a:spLocks noChangeArrowheads="1"/>
          </p:cNvSpPr>
          <p:nvPr/>
        </p:nvSpPr>
        <p:spPr>
          <a:xfrm>
            <a:off x="472440" y="1038481"/>
            <a:ext cx="11142198" cy="5273542"/>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3">
            <a:extLst>
              <a:ext uri="{FF2B5EF4-FFF2-40B4-BE49-F238E27FC236}">
                <a16:creationId xmlns:a16="http://schemas.microsoft.com/office/drawing/2014/main" id="{D0CCCD6B-CCFD-4165-BBF4-8B4B62309EAA}"/>
              </a:ext>
            </a:extLst>
          </p:cNvPr>
          <p:cNvSpPr txBox="1">
            <a:spLocks noChangeArrowheads="1"/>
          </p:cNvSpPr>
          <p:nvPr/>
        </p:nvSpPr>
        <p:spPr>
          <a:xfrm>
            <a:off x="472440" y="1038481"/>
            <a:ext cx="11142198" cy="5646404"/>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5">
            <a:extLst>
              <a:ext uri="{FF2B5EF4-FFF2-40B4-BE49-F238E27FC236}">
                <a16:creationId xmlns:a16="http://schemas.microsoft.com/office/drawing/2014/main" id="{0408DEB2-9238-42D9-9D6F-6ACD9FDBC3BC}"/>
              </a:ext>
            </a:extLst>
          </p:cNvPr>
          <p:cNvSpPr>
            <a:spLocks noChangeArrowheads="1"/>
          </p:cNvSpPr>
          <p:nvPr/>
        </p:nvSpPr>
        <p:spPr bwMode="auto">
          <a:xfrm>
            <a:off x="472440" y="1097614"/>
            <a:ext cx="9371286" cy="33752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R="0" lvl="0" eaLnBrk="1" hangingPunct="1">
              <a:lnSpc>
                <a:spcPct val="100000"/>
              </a:lnSpc>
              <a:spcBef>
                <a:spcPts val="800"/>
              </a:spcBef>
              <a:buClr>
                <a:schemeClr val="accent2">
                  <a:lumMod val="75000"/>
                </a:schemeClr>
              </a:buClr>
              <a:buSzPct val="100000"/>
              <a:tabLst>
                <a:tab pos="914400" algn="l"/>
              </a:tabLst>
            </a:pPr>
            <a:r>
              <a:rPr lang="en-US" alt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Renewal Options</a:t>
            </a:r>
          </a:p>
          <a:p>
            <a:pPr marR="0" lvl="0" eaLnBrk="1" hangingPunct="1">
              <a:lnSpc>
                <a:spcPct val="100000"/>
              </a:lnSpc>
              <a:spcBef>
                <a:spcPts val="800"/>
              </a:spcBef>
              <a:buClr>
                <a:schemeClr val="accent2">
                  <a:lumMod val="75000"/>
                </a:schemeClr>
              </a:buClr>
              <a:buSzPct val="100000"/>
              <a:tabLst>
                <a:tab pos="914400" algn="l"/>
              </a:tabLst>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342900" marR="0" lvl="0" indent="-342900" eaLnBrk="1" hangingPunct="1">
              <a:lnSpc>
                <a:spcPct val="100000"/>
              </a:lnSpc>
              <a:spcBef>
                <a:spcPts val="800"/>
              </a:spcBef>
              <a:buClr>
                <a:schemeClr val="accent2">
                  <a:lumMod val="75000"/>
                </a:schemeClr>
              </a:buClr>
              <a:buSzPct val="100000"/>
              <a:buFont typeface="Wingdings" panose="05000000000000000000" pitchFamily="2" charset="2"/>
              <a:buChar char="§"/>
              <a:tabLst>
                <a:tab pos="914400" algn="l"/>
              </a:tabLst>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You can submit your application, renewal packet or request for information:</a:t>
            </a:r>
          </a:p>
          <a:p>
            <a:pPr marL="342900" marR="0" lvl="1" indent="-342900" eaLnBrk="1" hangingPunct="1">
              <a:lnSpc>
                <a:spcPct val="100000"/>
              </a:lnSpc>
              <a:spcBef>
                <a:spcPts val="800"/>
              </a:spcBef>
              <a:buClr>
                <a:schemeClr val="accent2">
                  <a:lumMod val="75000"/>
                </a:schemeClr>
              </a:buClr>
              <a:buSzPct val="100000"/>
              <a:buFont typeface="Wingdings" panose="05000000000000000000" pitchFamily="2" charset="2"/>
              <a:buChar char="§"/>
              <a:tabLst>
                <a:tab pos="914400" algn="l"/>
              </a:tabLst>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800100" lvl="2" indent="-342900" eaLnBrk="1" hangingPunct="1">
              <a:spcBef>
                <a:spcPts val="800"/>
              </a:spcBef>
              <a:buClr>
                <a:schemeClr val="accent2">
                  <a:lumMod val="75000"/>
                </a:schemeClr>
              </a:buClr>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Online at YourTexasBenefits.com; </a:t>
            </a:r>
          </a:p>
          <a:p>
            <a:pPr marL="800100" lvl="2" indent="-342900" eaLnBrk="1" hangingPunct="1">
              <a:spcBef>
                <a:spcPts val="800"/>
              </a:spcBef>
              <a:buClr>
                <a:schemeClr val="accent2">
                  <a:lumMod val="75000"/>
                </a:schemeClr>
              </a:buClr>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By mail</a:t>
            </a:r>
          </a:p>
          <a:p>
            <a:pPr marL="800100" lvl="2" indent="-342900" eaLnBrk="1" hangingPunct="1">
              <a:spcBef>
                <a:spcPts val="800"/>
              </a:spcBef>
              <a:buClr>
                <a:schemeClr val="accent2">
                  <a:lumMod val="75000"/>
                </a:schemeClr>
              </a:buClr>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By fax</a:t>
            </a:r>
          </a:p>
          <a:p>
            <a:pPr marL="800100" lvl="2" indent="-342900" eaLnBrk="1" hangingPunct="1">
              <a:spcBef>
                <a:spcPts val="800"/>
              </a:spcBef>
              <a:buClr>
                <a:schemeClr val="accent2">
                  <a:lumMod val="75000"/>
                </a:schemeClr>
              </a:buClr>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By calling 2-1-1 </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rPr>
              <a:t>(800-964-2777), </a:t>
            </a:r>
            <a:r>
              <a:rPr kumimoji="0" lang="en-US"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select </a:t>
            </a:r>
            <a:r>
              <a:rPr kumimoji="0" lang="en-US" b="1"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Option 2</a:t>
            </a:r>
            <a:r>
              <a:rPr kumimoji="0" lang="en-US" b="0" i="0" u="none" strike="noStrike" kern="1200" cap="none" spc="0" normalizeH="0" baseline="0" noProof="0" dirty="0">
                <a:ln>
                  <a:noFill/>
                </a:ln>
                <a:solidFill>
                  <a:srgbClr val="B86747"/>
                </a:solidFill>
                <a:effectLst/>
                <a:uLnTx/>
                <a:uFillTx/>
                <a:latin typeface="Tahoma" panose="020B0604030504040204" pitchFamily="34" charset="0"/>
                <a:ea typeface="Tahoma" panose="020B0604030504040204" pitchFamily="34" charset="0"/>
                <a:cs typeface="Tahoma" panose="020B0604030504040204" pitchFamily="34" charset="0"/>
              </a:rPr>
              <a:t> after picking a language</a:t>
            </a:r>
            <a:endPar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800100" lvl="2" indent="-342900" eaLnBrk="1" hangingPunct="1">
              <a:spcBef>
                <a:spcPts val="800"/>
              </a:spcBef>
              <a:buClr>
                <a:schemeClr val="accent2">
                  <a:lumMod val="75000"/>
                </a:schemeClr>
              </a:buClr>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By visiting a local office or community partner. </a:t>
            </a: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4CC3BAA5-00D3-4E6A-B973-927FCCA4ECDC}"/>
              </a:ext>
            </a:extLst>
          </p:cNvPr>
          <p:cNvSpPr/>
          <p:nvPr/>
        </p:nvSpPr>
        <p:spPr>
          <a:xfrm>
            <a:off x="577362" y="4574970"/>
            <a:ext cx="11037276" cy="923330"/>
          </a:xfrm>
          <a:prstGeom prst="rect">
            <a:avLst/>
          </a:prstGeom>
        </p:spPr>
        <p:txBody>
          <a:bodyPr wrap="square">
            <a:spAutoFit/>
          </a:bodyPr>
          <a:lstStyle/>
          <a:p>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rPr>
              <a:t>Please visit:  </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rPr>
              <a:t>https://www.hhs.texas.gov/services/health/coronavirus-covid-19/coronavirus-covid-19-information-people-receiving-services/end-continuous-medicaid-coverage#:~:text=Based%20on%20the%20new%20federal,you%20could%20lose%20your%20coverage</a:t>
            </a:r>
            <a:r>
              <a:rPr lang="en-US" dirty="0">
                <a:solidFill>
                  <a:srgbClr val="B86747"/>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C794486C-02E9-4388-A127-7A99755CBA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7208481"/>
      </p:ext>
    </p:extLst>
  </p:cSld>
  <p:clrMapOvr>
    <a:masterClrMapping/>
  </p:clrMapOvr>
  <mc:AlternateContent xmlns:mc="http://schemas.openxmlformats.org/markup-compatibility/2006">
    <mc:Choice xmlns:p14="http://schemas.microsoft.com/office/powerpoint/2010/main" Requires="p14">
      <p:transition spd="slow" p14:dur="2000" advTm="28829"/>
    </mc:Choice>
    <mc:Fallback>
      <p:transition spd="slow" advTm="2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Disclaimer</a:t>
            </a:r>
          </a:p>
        </p:txBody>
      </p:sp>
      <p:sp>
        <p:nvSpPr>
          <p:cNvPr id="6" name="TextBox 5">
            <a:extLst>
              <a:ext uri="{FF2B5EF4-FFF2-40B4-BE49-F238E27FC236}">
                <a16:creationId xmlns:a16="http://schemas.microsoft.com/office/drawing/2014/main" id="{43CD63AB-FF73-2C63-494A-7EE4348BC454}"/>
              </a:ext>
            </a:extLst>
          </p:cNvPr>
          <p:cNvSpPr txBox="1"/>
          <p:nvPr/>
        </p:nvSpPr>
        <p:spPr>
          <a:xfrm>
            <a:off x="433443" y="1232419"/>
            <a:ext cx="10876707" cy="3209084"/>
          </a:xfrm>
          <a:prstGeom prst="rect">
            <a:avLst/>
          </a:prstGeom>
          <a:noFill/>
        </p:spPr>
        <p:txBody>
          <a:bodyPr wrap="square" rtlCol="0">
            <a:spAutoFit/>
          </a:bodyPr>
          <a:lstStyle/>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This presentation is for educational and informational purposes only.</a:t>
            </a:r>
          </a:p>
          <a:p>
            <a:pPr marL="457200" indent="-457200">
              <a:lnSpc>
                <a:spcPct val="90000"/>
              </a:lnSpc>
              <a:spcBef>
                <a:spcPts val="1000"/>
              </a:spcBef>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It is not intended as a substitute for professional advice or to endorse or promote any one healthcare program or company over others.</a:t>
            </a:r>
          </a:p>
          <a:p>
            <a:pPr marL="457200" indent="-457200">
              <a:lnSpc>
                <a:spcPct val="90000"/>
              </a:lnSpc>
              <a:spcBef>
                <a:spcPts val="1000"/>
              </a:spcBef>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All content is current as of July 1, 2023, and is subject to change in the future.</a:t>
            </a:r>
          </a:p>
          <a:p>
            <a:endParaRPr lang="en-US" dirty="0"/>
          </a:p>
        </p:txBody>
      </p:sp>
      <p:pic>
        <p:nvPicPr>
          <p:cNvPr id="7" name="Picture 6">
            <a:extLst>
              <a:ext uri="{FF2B5EF4-FFF2-40B4-BE49-F238E27FC236}">
                <a16:creationId xmlns:a16="http://schemas.microsoft.com/office/drawing/2014/main" id="{B7BFE577-ECCF-58B2-DBA8-C9381D08B20B}"/>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202B70C1-74F0-4EE1-8FE0-C2C4280460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1805266"/>
      </p:ext>
    </p:extLst>
  </p:cSld>
  <p:clrMapOvr>
    <a:masterClrMapping/>
  </p:clrMapOvr>
  <mc:AlternateContent xmlns:mc="http://schemas.openxmlformats.org/markup-compatibility/2006" xmlns:p14="http://schemas.microsoft.com/office/powerpoint/2010/main">
    <mc:Choice Requires="p14">
      <p:transition spd="slow" p14:dur="2000" advTm="28350"/>
    </mc:Choice>
    <mc:Fallback xmlns="">
      <p:transition spd="slow" advTm="2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Resources</a:t>
            </a:r>
          </a:p>
        </p:txBody>
      </p:sp>
      <p:sp>
        <p:nvSpPr>
          <p:cNvPr id="7" name="Rectangle 3">
            <a:extLst>
              <a:ext uri="{FF2B5EF4-FFF2-40B4-BE49-F238E27FC236}">
                <a16:creationId xmlns:a16="http://schemas.microsoft.com/office/drawing/2014/main" id="{CA361ADC-6193-4D23-AC69-C8047CF7DA0E}"/>
              </a:ext>
            </a:extLst>
          </p:cNvPr>
          <p:cNvSpPr>
            <a:spLocks noChangeArrowheads="1"/>
          </p:cNvSpPr>
          <p:nvPr/>
        </p:nvSpPr>
        <p:spPr bwMode="auto">
          <a:xfrm>
            <a:off x="472440" y="1186475"/>
            <a:ext cx="10571381" cy="418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Once you are enrolled in a Medicaid HMO plan, there are several available resources to help you more fully understand its benefits. You can:</a:t>
            </a:r>
          </a:p>
          <a:p>
            <a:pPr marL="342900" indent="-342900" eaLnBrk="1" hangingPunct="1">
              <a:spcBef>
                <a:spcPts val="800"/>
              </a:spcBef>
              <a:buSzPct val="100000"/>
              <a:buFont typeface="Wingdings" panose="05000000000000000000" pitchFamily="2" charset="2"/>
              <a:buChar char="§"/>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Refer to the member handbook that is available in print or on the Medicaid HMO’s website;</a:t>
            </a:r>
          </a:p>
          <a:p>
            <a:pPr lvl="1" eaLnBrk="1" hangingPunct="1">
              <a:spcBef>
                <a:spcPts val="800"/>
              </a:spcBef>
              <a:buSzPct val="100000"/>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Contact the Member Services Department;</a:t>
            </a:r>
          </a:p>
          <a:p>
            <a:pPr marL="800100" lvl="1" indent="-342900" eaLnBrk="1" hangingPunct="1">
              <a:spcBef>
                <a:spcPts val="800"/>
              </a:spcBef>
              <a:buSzPct val="100000"/>
              <a:buFont typeface="Wingdings" panose="05000000000000000000" pitchFamily="2" charset="2"/>
              <a:buChar char="§"/>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Use the Medicaid HMO secure client website to chat with someone or send a message.</a:t>
            </a:r>
          </a:p>
          <a:p>
            <a:pPr marL="800100" lvl="1" indent="-342900" eaLnBrk="1" hangingPunct="1">
              <a:spcBef>
                <a:spcPts val="800"/>
              </a:spcBef>
              <a:buSzPct val="100000"/>
              <a:buFont typeface="Wingdings" panose="05000000000000000000" pitchFamily="2" charset="2"/>
              <a:buChar char="§"/>
              <a:defRPr/>
            </a:pPr>
            <a:endParaRPr lang="en-US" sz="2000" dirty="0">
              <a:solidFill>
                <a:srgbClr val="B86747"/>
              </a:solidFill>
              <a:latin typeface="Tahoma" pitchFamily="34" charset="0"/>
              <a:sym typeface="Calibri" pitchFamily="34" charset="0"/>
            </a:endParaRPr>
          </a:p>
          <a:p>
            <a:pPr lvl="1" eaLnBrk="1" hangingPunct="1">
              <a:spcBef>
                <a:spcPts val="800"/>
              </a:spcBef>
              <a:buSzPct val="100000"/>
              <a:defRPr/>
            </a:pPr>
            <a:endParaRPr lang="en-US" sz="2000" dirty="0">
              <a:solidFill>
                <a:srgbClr val="B86747"/>
              </a:solidFill>
              <a:latin typeface="Tahoma" pitchFamily="34" charset="0"/>
              <a:sym typeface="Calibri" pitchFamily="34" charset="0"/>
            </a:endParaRPr>
          </a:p>
        </p:txBody>
      </p:sp>
      <p:pic>
        <p:nvPicPr>
          <p:cNvPr id="6" name="Audio 5">
            <a:hlinkClick r:id="" action="ppaction://media"/>
            <a:extLst>
              <a:ext uri="{FF2B5EF4-FFF2-40B4-BE49-F238E27FC236}">
                <a16:creationId xmlns:a16="http://schemas.microsoft.com/office/drawing/2014/main" id="{FE879627-6DD7-4B11-9CF9-142278070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1037652"/>
      </p:ext>
    </p:extLst>
  </p:cSld>
  <p:clrMapOvr>
    <a:masterClrMapping/>
  </p:clrMapOvr>
  <mc:AlternateContent xmlns:mc="http://schemas.openxmlformats.org/markup-compatibility/2006">
    <mc:Choice xmlns:p14="http://schemas.microsoft.com/office/powerpoint/2010/main" Requires="p14">
      <p:transition spd="slow" p14:dur="2000" advTm="33460"/>
    </mc:Choice>
    <mc:Fallback>
      <p:transition spd="slow" advTm="3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2398732" y="1882066"/>
            <a:ext cx="8077200"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UT Physicians Information</a:t>
            </a:r>
          </a:p>
        </p:txBody>
      </p:sp>
      <p:pic>
        <p:nvPicPr>
          <p:cNvPr id="3" name="Audio 2">
            <a:hlinkClick r:id="" action="ppaction://media"/>
            <a:extLst>
              <a:ext uri="{FF2B5EF4-FFF2-40B4-BE49-F238E27FC236}">
                <a16:creationId xmlns:a16="http://schemas.microsoft.com/office/drawing/2014/main" id="{78AD6C7C-7401-49AD-9F6A-A8E378B74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7254535"/>
      </p:ext>
    </p:extLst>
  </p:cSld>
  <p:clrMapOvr>
    <a:masterClrMapping/>
  </p:clrMapOvr>
  <mc:AlternateContent xmlns:mc="http://schemas.openxmlformats.org/markup-compatibility/2006">
    <mc:Choice xmlns:p14="http://schemas.microsoft.com/office/powerpoint/2010/main" Requires="p14">
      <p:transition spd="slow" p14:dur="2000" advTm="11048"/>
    </mc:Choice>
    <mc:Fallback>
      <p:transition spd="slow" advTm="1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515BC-2D71-43E1-9808-E8314AB0FDCB}"/>
              </a:ext>
            </a:extLst>
          </p:cNvPr>
          <p:cNvPicPr>
            <a:picLocks noChangeAspect="1"/>
          </p:cNvPicPr>
          <p:nvPr/>
        </p:nvPicPr>
        <p:blipFill rotWithShape="1">
          <a:blip r:embed="rId4"/>
          <a:srcRect b="1993"/>
          <a:stretch/>
        </p:blipFill>
        <p:spPr>
          <a:xfrm>
            <a:off x="568171" y="141302"/>
            <a:ext cx="10813002" cy="4825246"/>
          </a:xfrm>
          <a:prstGeom prst="rect">
            <a:avLst/>
          </a:prstGeom>
        </p:spPr>
      </p:pic>
      <p:pic>
        <p:nvPicPr>
          <p:cNvPr id="8" name="Picture 7">
            <a:extLst>
              <a:ext uri="{FF2B5EF4-FFF2-40B4-BE49-F238E27FC236}">
                <a16:creationId xmlns:a16="http://schemas.microsoft.com/office/drawing/2014/main" id="{A79A77F1-F9AB-488B-B0CB-D2F14975E661}"/>
              </a:ext>
            </a:extLst>
          </p:cNvPr>
          <p:cNvPicPr>
            <a:picLocks noChangeAspect="1"/>
          </p:cNvPicPr>
          <p:nvPr/>
        </p:nvPicPr>
        <p:blipFill>
          <a:blip r:embed="rId5"/>
          <a:stretch>
            <a:fillRect/>
          </a:stretch>
        </p:blipFill>
        <p:spPr>
          <a:xfrm>
            <a:off x="9809686" y="4966548"/>
            <a:ext cx="1876425" cy="1647825"/>
          </a:xfrm>
          <a:prstGeom prst="rect">
            <a:avLst/>
          </a:prstGeom>
        </p:spPr>
      </p:pic>
      <p:pic>
        <p:nvPicPr>
          <p:cNvPr id="2" name="Audio 1">
            <a:hlinkClick r:id="" action="ppaction://media"/>
            <a:extLst>
              <a:ext uri="{FF2B5EF4-FFF2-40B4-BE49-F238E27FC236}">
                <a16:creationId xmlns:a16="http://schemas.microsoft.com/office/drawing/2014/main" id="{BB3FCE97-A4FF-4F5D-A0F2-303858846A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0999719"/>
      </p:ext>
    </p:extLst>
  </p:cSld>
  <p:clrMapOvr>
    <a:masterClrMapping/>
  </p:clrMapOvr>
  <mc:AlternateContent xmlns:mc="http://schemas.openxmlformats.org/markup-compatibility/2006">
    <mc:Choice xmlns:p14="http://schemas.microsoft.com/office/powerpoint/2010/main" Requires="p14">
      <p:transition spd="slow" p14:dur="2000" advTm="26971"/>
    </mc:Choice>
    <mc:Fallback>
      <p:transition spd="slow" advTm="2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4200" y="1"/>
            <a:ext cx="5257800" cy="6858000"/>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a:spLocks noGrp="1"/>
          </p:cNvSpPr>
          <p:nvPr>
            <p:ph idx="1"/>
          </p:nvPr>
        </p:nvSpPr>
        <p:spPr>
          <a:xfrm>
            <a:off x="320040" y="1082040"/>
            <a:ext cx="6111240" cy="5318759"/>
          </a:xfrm>
        </p:spPr>
        <p:txBody>
          <a:bodyPr/>
          <a:lstStyle/>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61D2C270-B094-AB8F-C324-B7062719B8EC}"/>
              </a:ext>
            </a:extLst>
          </p:cNvPr>
          <p:cNvPicPr>
            <a:picLocks noChangeAspect="1"/>
          </p:cNvPicPr>
          <p:nvPr/>
        </p:nvPicPr>
        <p:blipFill>
          <a:blip r:embed="rId4"/>
          <a:stretch>
            <a:fillRect/>
          </a:stretch>
        </p:blipFill>
        <p:spPr>
          <a:xfrm>
            <a:off x="0" y="-16587"/>
            <a:ext cx="10568354" cy="6874588"/>
          </a:xfrm>
          <a:prstGeom prst="rect">
            <a:avLst/>
          </a:prstGeom>
        </p:spPr>
      </p:pic>
      <p:pic>
        <p:nvPicPr>
          <p:cNvPr id="6" name="Picture 5">
            <a:extLst>
              <a:ext uri="{FF2B5EF4-FFF2-40B4-BE49-F238E27FC236}">
                <a16:creationId xmlns:a16="http://schemas.microsoft.com/office/drawing/2014/main" id="{F56D5CF8-37CB-B6AC-CEFF-D22103F15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3610" y="2655277"/>
            <a:ext cx="1753134" cy="1547445"/>
          </a:xfrm>
          <a:prstGeom prst="rect">
            <a:avLst/>
          </a:prstGeom>
        </p:spPr>
      </p:pic>
      <p:pic>
        <p:nvPicPr>
          <p:cNvPr id="3" name="Audio 2">
            <a:hlinkClick r:id="" action="ppaction://media"/>
            <a:extLst>
              <a:ext uri="{FF2B5EF4-FFF2-40B4-BE49-F238E27FC236}">
                <a16:creationId xmlns:a16="http://schemas.microsoft.com/office/drawing/2014/main" id="{C1164BB3-35E6-4569-AEE9-3367E9E0F4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77373493"/>
      </p:ext>
    </p:extLst>
  </p:cSld>
  <p:clrMapOvr>
    <a:masterClrMapping/>
  </p:clrMapOvr>
  <mc:AlternateContent xmlns:mc="http://schemas.openxmlformats.org/markup-compatibility/2006">
    <mc:Choice xmlns:p14="http://schemas.microsoft.com/office/powerpoint/2010/main" Requires="p14">
      <p:transition spd="slow" p14:dur="2000" advTm="18541"/>
    </mc:Choice>
    <mc:Fallback>
      <p:transition spd="slow" advTm="1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4200" y="1"/>
            <a:ext cx="5257800" cy="6858000"/>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879068E-BC81-9A1A-6487-631D4CE4C536}"/>
              </a:ext>
            </a:extLst>
          </p:cNvPr>
          <p:cNvPicPr>
            <a:picLocks noChangeAspect="1"/>
          </p:cNvPicPr>
          <p:nvPr/>
        </p:nvPicPr>
        <p:blipFill>
          <a:blip r:embed="rId4"/>
          <a:stretch>
            <a:fillRect/>
          </a:stretch>
        </p:blipFill>
        <p:spPr>
          <a:xfrm>
            <a:off x="0" y="1"/>
            <a:ext cx="11964923" cy="6857999"/>
          </a:xfrm>
          <a:prstGeom prst="rect">
            <a:avLst/>
          </a:prstGeom>
        </p:spPr>
      </p:pic>
      <p:pic>
        <p:nvPicPr>
          <p:cNvPr id="6" name="Audio 5">
            <a:hlinkClick r:id="" action="ppaction://media"/>
            <a:extLst>
              <a:ext uri="{FF2B5EF4-FFF2-40B4-BE49-F238E27FC236}">
                <a16:creationId xmlns:a16="http://schemas.microsoft.com/office/drawing/2014/main" id="{9FD44CD3-DF14-4B85-BABA-AECB52E76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1161949"/>
      </p:ext>
    </p:extLst>
  </p:cSld>
  <p:clrMapOvr>
    <a:masterClrMapping/>
  </p:clrMapOvr>
  <mc:AlternateContent xmlns:mc="http://schemas.openxmlformats.org/markup-compatibility/2006">
    <mc:Choice xmlns:p14="http://schemas.microsoft.com/office/powerpoint/2010/main" Requires="p14">
      <p:transition spd="slow" p14:dur="2000" advTm="20068"/>
    </mc:Choice>
    <mc:Fallback>
      <p:transition spd="slow" advTm="2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2644" cy="501396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6574" y="926181"/>
            <a:ext cx="3351496" cy="2958278"/>
          </a:xfrm>
          <a:prstGeom prst="rect">
            <a:avLst/>
          </a:prstGeom>
        </p:spPr>
      </p:pic>
      <p:sp>
        <p:nvSpPr>
          <p:cNvPr id="8" name="TextBox 7"/>
          <p:cNvSpPr txBox="1"/>
          <p:nvPr/>
        </p:nvSpPr>
        <p:spPr>
          <a:xfrm>
            <a:off x="188536" y="1778497"/>
            <a:ext cx="7715572" cy="1107996"/>
          </a:xfrm>
          <a:prstGeom prst="rect">
            <a:avLst/>
          </a:prstGeom>
          <a:noFill/>
        </p:spPr>
        <p:txBody>
          <a:bodyPr wrap="square" rtlCol="0">
            <a:spAutoFit/>
          </a:bodyPr>
          <a:lstStyle/>
          <a:p>
            <a:pPr algn="ctr"/>
            <a:r>
              <a:rPr lang="en-US" sz="6600" i="1" dirty="0">
                <a:solidFill>
                  <a:schemeClr val="bg1"/>
                </a:solidFill>
                <a:latin typeface="Franklin Gothic Demi" panose="020B0703020102020204" pitchFamily="34" charset="0"/>
              </a:rPr>
              <a:t>Thank you!</a:t>
            </a:r>
          </a:p>
        </p:txBody>
      </p:sp>
      <p:pic>
        <p:nvPicPr>
          <p:cNvPr id="2" name="Audio 1">
            <a:hlinkClick r:id="" action="ppaction://media"/>
            <a:extLst>
              <a:ext uri="{FF2B5EF4-FFF2-40B4-BE49-F238E27FC236}">
                <a16:creationId xmlns:a16="http://schemas.microsoft.com/office/drawing/2014/main" id="{D907CF5C-7726-409D-A55F-3E10C49B4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24845694"/>
      </p:ext>
    </p:extLst>
  </p:cSld>
  <p:clrMapOvr>
    <a:masterClrMapping/>
  </p:clrMapOvr>
  <mc:AlternateContent xmlns:mc="http://schemas.openxmlformats.org/markup-compatibility/2006">
    <mc:Choice xmlns:p14="http://schemas.microsoft.com/office/powerpoint/2010/main" Requires="p14">
      <p:transition spd="slow" p14:dur="2000" advTm="8743"/>
    </mc:Choice>
    <mc:Fallback>
      <p:transition spd="slow" advTm="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0" y="1056623"/>
            <a:ext cx="10686001" cy="507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302040" y="1056623"/>
            <a:ext cx="10129222" cy="5566119"/>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rPr>
              <a:t>Medicaid provides health coverage to millions of Americans who qualify, including low-income adults, children, pregnant women, elderly adults and people with disabilities. </a:t>
            </a:r>
          </a:p>
          <a:p>
            <a:pPr marL="457200" indent="-457200" algn="l">
              <a:lnSpc>
                <a:spcPct val="110000"/>
              </a:lnSpc>
              <a:buClr>
                <a:srgbClr val="B86747"/>
              </a:buClr>
              <a:buSzPct val="85000"/>
              <a:buFont typeface="Wingdings" panose="05000000000000000000" pitchFamily="2" charset="2"/>
              <a:buChar char="§"/>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rPr>
              <a:t>Medicaid is administered by states, according to federal requirements. The program is funded both by states and the federal government.</a:t>
            </a:r>
          </a:p>
          <a:p>
            <a:pPr marL="457200" indent="-457200" algn="l">
              <a:lnSpc>
                <a:spcPct val="110000"/>
              </a:lnSpc>
              <a:buClr>
                <a:srgbClr val="B86747"/>
              </a:buClr>
              <a:buSzPct val="85000"/>
              <a:buFont typeface="Wingdings" panose="05000000000000000000" pitchFamily="2" charset="2"/>
              <a:buChar char="§"/>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a:p>
            <a:pPr marL="457200" indent="-457200" algn="l" fontAlgn="base">
              <a:lnSpc>
                <a:spcPct val="110000"/>
              </a:lnSpc>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In Texas, the Health and Human Services Commission (HHSC):</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Oversees Medicaid policy;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Determines client eligibility;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Oversees provider and health plan contracts; </a:t>
            </a:r>
          </a:p>
          <a:p>
            <a:pPr lvl="2" indent="-457200" algn="l" fontAlgn="base">
              <a:lnSpc>
                <a:spcPct val="110000"/>
              </a:lnSpc>
              <a:spcBef>
                <a:spcPts val="1000"/>
              </a:spcBef>
              <a:spcAft>
                <a:spcPct val="0"/>
              </a:spcAft>
              <a:buClr>
                <a:srgbClr val="B86747"/>
              </a:buClr>
              <a:buSzPct val="100000"/>
              <a:buFont typeface="Wingdings" panose="05000000000000000000" pitchFamily="2" charset="2"/>
              <a:buChar char="§"/>
              <a:defRPr/>
            </a:pPr>
            <a:r>
              <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Submits Medicaid State Plan documents to the federal Centers for Medicare and Medicaid Services.</a:t>
            </a:r>
            <a:endParaRPr lang="en-US" sz="36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hlinkClick r:id="rId5">
                <a:extLst>
                  <a:ext uri="{A12FA001-AC4F-418D-AE19-62706E023703}">
                    <ahyp:hlinkClr xmlns:ahyp="http://schemas.microsoft.com/office/drawing/2018/hyperlinkcolor" val="tx"/>
                  </a:ext>
                </a:extLst>
              </a:hlinkClick>
            </a:endParaRPr>
          </a:p>
          <a:p>
            <a:pPr algn="l">
              <a:buClr>
                <a:srgbClr val="AA2B1E"/>
              </a:buClr>
              <a:buSzPct val="85000"/>
              <a:defRPr/>
            </a:pPr>
            <a:endParaRPr lang="en-US" sz="22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endParaRPr lang="en-US" sz="1500" dirty="0">
              <a:solidFill>
                <a:srgbClr val="B86747"/>
              </a:solidFill>
              <a:latin typeface="Tahoma" panose="020B0604030504040204" pitchFamily="34" charset="0"/>
              <a:ea typeface="Tahoma" panose="020B0604030504040204" pitchFamily="34" charset="0"/>
              <a:cs typeface="Tahoma" panose="020B0604030504040204" pitchFamily="34" charset="0"/>
              <a:hlinkClick r:id="rId5"/>
            </a:endParaRPr>
          </a:p>
          <a:p>
            <a:pPr algn="l">
              <a:buClr>
                <a:srgbClr val="AA2B1E"/>
              </a:buClr>
              <a:buSzPct val="85000"/>
              <a:defRPr/>
            </a:pPr>
            <a:r>
              <a:rPr lang="en-US" sz="2900" b="1" i="1" dirty="0">
                <a:latin typeface="Tahoma" panose="020B0604030504040204" pitchFamily="34" charset="0"/>
                <a:ea typeface="Tahoma" panose="020B0604030504040204" pitchFamily="34" charset="0"/>
                <a:cs typeface="Tahoma" panose="020B0604030504040204" pitchFamily="34" charset="0"/>
              </a:rPr>
              <a:t>Reference: </a:t>
            </a:r>
            <a:r>
              <a:rPr lang="en-US" sz="2900" dirty="0">
                <a:latin typeface="Tahoma" panose="020B0604030504040204" pitchFamily="34" charset="0"/>
                <a:ea typeface="Tahoma" panose="020B0604030504040204" pitchFamily="34" charset="0"/>
                <a:cs typeface="Tahoma" panose="020B0604030504040204" pitchFamily="34" charset="0"/>
                <a:hlinkClick r:id="rId6"/>
              </a:rPr>
              <a:t>https://www.medicaid.gov/medicaid/index.html</a:t>
            </a:r>
            <a:r>
              <a:rPr lang="en-US" sz="2900" dirty="0">
                <a:latin typeface="Tahoma" panose="020B0604030504040204" pitchFamily="34" charset="0"/>
                <a:ea typeface="Tahoma" panose="020B0604030504040204" pitchFamily="34" charset="0"/>
                <a:cs typeface="Tahoma" panose="020B0604030504040204" pitchFamily="34" charset="0"/>
              </a:rPr>
              <a:t> </a:t>
            </a:r>
            <a:endParaRPr lang="en-US" sz="29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3" name="Audio 2">
            <a:hlinkClick r:id="" action="ppaction://media"/>
            <a:extLst>
              <a:ext uri="{FF2B5EF4-FFF2-40B4-BE49-F238E27FC236}">
                <a16:creationId xmlns:a16="http://schemas.microsoft.com/office/drawing/2014/main" id="{E241458A-7FFF-4731-920A-305009CCF3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0159641"/>
      </p:ext>
    </p:extLst>
  </p:cSld>
  <p:clrMapOvr>
    <a:masterClrMapping/>
  </p:clrMapOvr>
  <mc:AlternateContent xmlns:mc="http://schemas.openxmlformats.org/markup-compatibility/2006" xmlns:p14="http://schemas.microsoft.com/office/powerpoint/2010/main">
    <mc:Choice Requires="p14">
      <p:transition spd="slow" p14:dur="2000" advTm="49805"/>
    </mc:Choice>
    <mc:Fallback xmlns="">
      <p:transition spd="slow" advTm="4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Texas Medicaid Eligibility</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39567"/>
            <a:ext cx="10873223" cy="5478988"/>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To be eligible for Texas Medicaid, you must be a Texas resident, a U.S. national, citizen, permanent resident, or legal alien in need of health care and insurance assistance.</a:t>
            </a: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must also meet one of the following qualifications:</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pregnant;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responsible for a child 18 years of age or younger;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blind;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have a disability, or a family member in your household has a disability; or</a:t>
            </a:r>
          </a:p>
          <a:p>
            <a:pPr lvl="1">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You’re 65 years of age or older.</a:t>
            </a:r>
          </a:p>
          <a:p>
            <a:pPr marL="419100" lvl="1" indent="0">
              <a:buClr>
                <a:schemeClr val="accent2">
                  <a:lumMod val="75000"/>
                </a:schemeClr>
              </a:buClr>
              <a:buNone/>
            </a:pPr>
            <a:endParaRPr lang="en-US" sz="800" b="1" i="1" dirty="0">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Lastly, your financial situation would be characterized as low income or very low income (changes each year – see next slide).</a:t>
            </a:r>
            <a:endParaRPr lang="en-US" sz="20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6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600" b="1" i="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r>
              <a:rPr lang="en-US" sz="1600" b="1" i="1" dirty="0">
                <a:latin typeface="Tahoma" panose="020B0604030504040204" pitchFamily="34" charset="0"/>
                <a:ea typeface="Tahoma" panose="020B0604030504040204" pitchFamily="34" charset="0"/>
                <a:cs typeface="Tahoma" panose="020B0604030504040204" pitchFamily="34" charset="0"/>
              </a:rPr>
              <a:t>Reference: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https://www.benefits.gov/benefit/1640%7D</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DE251ED5-2FF0-4CD2-A570-2E56269947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56001701"/>
      </p:ext>
    </p:extLst>
  </p:cSld>
  <p:clrMapOvr>
    <a:masterClrMapping/>
  </p:clrMapOvr>
  <mc:AlternateContent xmlns:mc="http://schemas.openxmlformats.org/markup-compatibility/2006" xmlns:p14="http://schemas.microsoft.com/office/powerpoint/2010/main">
    <mc:Choice Requires="p14">
      <p:transition spd="slow" p14:dur="2000" advTm="54439"/>
    </mc:Choice>
    <mc:Fallback xmlns="">
      <p:transition spd="slow" advTm="5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Texas Medicaid Eligibility</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39568"/>
            <a:ext cx="10873223" cy="558227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Your financial situation would be characterized as low income or very low income.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For 2023, this means:</a:t>
            </a:r>
          </a:p>
          <a:p>
            <a:pPr>
              <a:buClr>
                <a:schemeClr val="accent2">
                  <a:lumMod val="75000"/>
                </a:schemeClr>
              </a:buClr>
              <a:buFont typeface="Wingdings" panose="05000000000000000000" pitchFamily="2" charset="2"/>
              <a:buChar char="§"/>
            </a:pPr>
            <a:endPar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b="1" i="1" dirty="0">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r>
              <a:rPr lang="en-US" sz="1600" b="1" i="1" dirty="0">
                <a:latin typeface="Tahoma" panose="020B0604030504040204" pitchFamily="34" charset="0"/>
                <a:ea typeface="Tahoma" panose="020B0604030504040204" pitchFamily="34" charset="0"/>
                <a:cs typeface="Tahoma" panose="020B0604030504040204" pitchFamily="34" charset="0"/>
              </a:rPr>
              <a:t>Reference: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https://www.benefits.gov/benefit/1640%7D</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lvl="1">
              <a:buClr>
                <a:schemeClr val="accent2">
                  <a:lumMod val="75000"/>
                </a:schemeClr>
              </a:buClr>
              <a:buFont typeface="Wingdings" panose="05000000000000000000" pitchFamily="2" charset="2"/>
              <a:buChar char="§"/>
            </a:pPr>
            <a:endPar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1ACDDE05-AA38-40D9-845F-63E5673BF474}"/>
              </a:ext>
            </a:extLst>
          </p:cNvPr>
          <p:cNvPicPr>
            <a:picLocks noChangeAspect="1"/>
          </p:cNvPicPr>
          <p:nvPr/>
        </p:nvPicPr>
        <p:blipFill rotWithShape="1">
          <a:blip r:embed="rId7"/>
          <a:srcRect l="884" t="2032" r="634" b="2422"/>
          <a:stretch/>
        </p:blipFill>
        <p:spPr>
          <a:xfrm>
            <a:off x="2894121" y="1651246"/>
            <a:ext cx="5797119" cy="3258105"/>
          </a:xfrm>
          <a:prstGeom prst="rect">
            <a:avLst/>
          </a:prstGeom>
        </p:spPr>
      </p:pic>
      <p:pic>
        <p:nvPicPr>
          <p:cNvPr id="5" name="Audio 4">
            <a:hlinkClick r:id="" action="ppaction://media"/>
            <a:extLst>
              <a:ext uri="{FF2B5EF4-FFF2-40B4-BE49-F238E27FC236}">
                <a16:creationId xmlns:a16="http://schemas.microsoft.com/office/drawing/2014/main" id="{CF544F08-BC36-43CD-AB9C-4E7ADD4D72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91815105"/>
      </p:ext>
    </p:extLst>
  </p:cSld>
  <p:clrMapOvr>
    <a:masterClrMapping/>
  </p:clrMapOvr>
  <mc:AlternateContent xmlns:mc="http://schemas.openxmlformats.org/markup-compatibility/2006" xmlns:p14="http://schemas.microsoft.com/office/powerpoint/2010/main">
    <mc:Choice Requires="p14">
      <p:transition spd="slow" p14:dur="2000" advTm="30436"/>
    </mc:Choice>
    <mc:Fallback xmlns="">
      <p:transition spd="slow" advTm="3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Texas Medicaid Eligibility</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40" y="1116958"/>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AA2B1E"/>
              </a:buClr>
              <a:buSzPct val="85000"/>
              <a:buFont typeface="Wingdings" panose="05000000000000000000" pitchFamily="2" charset="2"/>
              <a:buChar char="§"/>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1D8F281D-E1EB-4E54-B2D0-E30C66BAF89C}"/>
              </a:ext>
            </a:extLst>
          </p:cNvPr>
          <p:cNvPicPr>
            <a:picLocks noChangeAspect="1"/>
          </p:cNvPicPr>
          <p:nvPr/>
        </p:nvPicPr>
        <p:blipFill>
          <a:blip r:embed="rId6"/>
          <a:stretch>
            <a:fillRect/>
          </a:stretch>
        </p:blipFill>
        <p:spPr>
          <a:xfrm>
            <a:off x="1272619" y="897377"/>
            <a:ext cx="9373714" cy="4994376"/>
          </a:xfrm>
          <a:prstGeom prst="rect">
            <a:avLst/>
          </a:prstGeom>
        </p:spPr>
      </p:pic>
      <p:pic>
        <p:nvPicPr>
          <p:cNvPr id="5" name="Audio 4">
            <a:hlinkClick r:id="" action="ppaction://media"/>
            <a:extLst>
              <a:ext uri="{FF2B5EF4-FFF2-40B4-BE49-F238E27FC236}">
                <a16:creationId xmlns:a16="http://schemas.microsoft.com/office/drawing/2014/main" id="{2D5E3502-E8E2-46A5-85DF-3FF1FA7369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0123888"/>
      </p:ext>
    </p:extLst>
  </p:cSld>
  <p:clrMapOvr>
    <a:masterClrMapping/>
  </p:clrMapOvr>
  <mc:AlternateContent xmlns:mc="http://schemas.openxmlformats.org/markup-compatibility/2006" xmlns:p14="http://schemas.microsoft.com/office/powerpoint/2010/main">
    <mc:Choice Requires="p14">
      <p:transition spd="slow" p14:dur="2000" advTm="55094"/>
    </mc:Choice>
    <mc:Fallback xmlns="">
      <p:transition spd="slow" advTm="5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965743"/>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AA2B1E"/>
              </a:buClr>
              <a:buSzPct val="85000"/>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1216250"/>
            <a:ext cx="10873223" cy="3724136"/>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You can apply for Medicaid in one of these ways: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Online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https://www.yourtexasbenefits.com/Learn/Home#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&gt;&gt;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Apply for New Benefits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Call the Texas Enrollment Broker Helpline at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2-1-1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(select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Option 2</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after picking a language) Monday through Friday from 8am to 6pm.</a:t>
            </a:r>
          </a:p>
          <a:p>
            <a:pPr lvl="2">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If 2-1-1 is experiencing technical difficulties, call </a:t>
            </a:r>
            <a:r>
              <a:rPr lang="en-US" sz="1600" b="1" dirty="0">
                <a:solidFill>
                  <a:srgbClr val="B86747"/>
                </a:solidFill>
                <a:latin typeface="Tahoma" panose="020B0604030504040204" pitchFamily="34" charset="0"/>
                <a:ea typeface="Tahoma" panose="020B0604030504040204" pitchFamily="34" charset="0"/>
                <a:cs typeface="Tahoma" panose="020B0604030504040204" pitchFamily="34" charset="0"/>
              </a:rPr>
              <a:t>800-964-2777</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Print or request a paper form and submit it by mail: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7"/>
              </a:rPr>
              <a:t>https://www.yourtexasbenefits.com/Learn/GetPaperForm</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Find and visit a Community Partner near you: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8"/>
              </a:rPr>
              <a:t>https://www.texascommunitypartnerprogram.com/</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D3B9E17C-7A3B-4ABD-9BC7-D7D6D8B065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8081087"/>
      </p:ext>
    </p:extLst>
  </p:cSld>
  <p:clrMapOvr>
    <a:masterClrMapping/>
  </p:clrMapOvr>
  <mc:AlternateContent xmlns:mc="http://schemas.openxmlformats.org/markup-compatibility/2006" xmlns:p14="http://schemas.microsoft.com/office/powerpoint/2010/main">
    <mc:Choice Requires="p14">
      <p:transition spd="slow" p14:dur="2000" advTm="50283"/>
    </mc:Choice>
    <mc:Fallback xmlns="">
      <p:transition spd="slow" advTm="5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Applying for Texas Medicaid</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1052917"/>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sp>
        <p:nvSpPr>
          <p:cNvPr id="6" name="Content Placeholder 2">
            <a:extLst>
              <a:ext uri="{FF2B5EF4-FFF2-40B4-BE49-F238E27FC236}">
                <a16:creationId xmlns:a16="http://schemas.microsoft.com/office/drawing/2014/main" id="{BF8FEE8F-D167-4D77-AADD-659EFBF5E6BC}"/>
              </a:ext>
            </a:extLst>
          </p:cNvPr>
          <p:cNvSpPr txBox="1">
            <a:spLocks/>
          </p:cNvSpPr>
          <p:nvPr/>
        </p:nvSpPr>
        <p:spPr>
          <a:xfrm>
            <a:off x="472439" y="965743"/>
            <a:ext cx="10173893" cy="4603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AA2B1E"/>
              </a:buClr>
              <a:buSzPct val="85000"/>
              <a:defRPr/>
            </a:pPr>
            <a:endParaRPr lang="en-US" sz="1500" dirty="0">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endParaRPr>
          </a:p>
        </p:txBody>
      </p:sp>
      <p:sp>
        <p:nvSpPr>
          <p:cNvPr id="7" name="Rectangle 3">
            <a:extLst>
              <a:ext uri="{FF2B5EF4-FFF2-40B4-BE49-F238E27FC236}">
                <a16:creationId xmlns:a16="http://schemas.microsoft.com/office/drawing/2014/main" id="{2BA04E5B-FC9F-433C-92B2-C091D0E175F6}"/>
              </a:ext>
            </a:extLst>
          </p:cNvPr>
          <p:cNvSpPr txBox="1">
            <a:spLocks noChangeArrowheads="1"/>
          </p:cNvSpPr>
          <p:nvPr/>
        </p:nvSpPr>
        <p:spPr>
          <a:xfrm>
            <a:off x="472439" y="918885"/>
            <a:ext cx="10873223" cy="5602959"/>
          </a:xfrm>
          <a:prstGeom prst="rect">
            <a:avLst/>
          </a:prstGeom>
        </p:spPr>
        <p:txBody>
          <a:bodyPr/>
          <a:lstStyle>
            <a:lvl1pPr marL="342900" indent="-342900" algn="l" rtl="0" fontAlgn="base">
              <a:spcBef>
                <a:spcPts val="800"/>
              </a:spcBef>
              <a:spcAft>
                <a:spcPct val="0"/>
              </a:spcAft>
              <a:buClr>
                <a:srgbClr val="FFFFFF"/>
              </a:buClr>
              <a:buSzPct val="100000"/>
              <a:buFont typeface="Arial" pitchFamily="34" charset="0"/>
              <a:buChar char="•"/>
              <a:defRPr sz="3200">
                <a:solidFill>
                  <a:schemeClr val="tx1"/>
                </a:solidFill>
                <a:latin typeface="+mn-lt"/>
                <a:ea typeface="+mn-ea"/>
                <a:cs typeface="+mn-cs"/>
                <a:sym typeface="Calibri" pitchFamily="34" charset="0"/>
              </a:defRPr>
            </a:lvl1pPr>
            <a:lvl2pPr marL="704850" indent="-285750" algn="l" rtl="0" fontAlgn="base">
              <a:spcBef>
                <a:spcPts val="700"/>
              </a:spcBef>
              <a:spcAft>
                <a:spcPct val="0"/>
              </a:spcAft>
              <a:buClr>
                <a:srgbClr val="FFFFFF"/>
              </a:buClr>
              <a:buSzPct val="100000"/>
              <a:buFont typeface="Arial" pitchFamily="34" charset="0"/>
              <a:buChar char="–"/>
              <a:defRPr sz="2800">
                <a:solidFill>
                  <a:schemeClr val="tx1"/>
                </a:solidFill>
                <a:latin typeface="+mn-lt"/>
                <a:ea typeface="+mn-ea"/>
                <a:cs typeface="+mn-cs"/>
                <a:sym typeface="Calibri" pitchFamily="34" charset="0"/>
              </a:defRPr>
            </a:lvl2pPr>
            <a:lvl3pPr marL="1104900" indent="-228600" algn="l" rtl="0" fontAlgn="base">
              <a:spcBef>
                <a:spcPts val="600"/>
              </a:spcBef>
              <a:spcAft>
                <a:spcPct val="0"/>
              </a:spcAft>
              <a:buClr>
                <a:srgbClr val="FFFFFF"/>
              </a:buClr>
              <a:buSzPct val="100000"/>
              <a:buFont typeface="Arial" pitchFamily="34" charset="0"/>
              <a:buChar char="•"/>
              <a:defRPr sz="2400">
                <a:solidFill>
                  <a:schemeClr val="tx1"/>
                </a:solidFill>
                <a:latin typeface="+mn-lt"/>
                <a:ea typeface="+mn-ea"/>
                <a:cs typeface="+mn-cs"/>
                <a:sym typeface="Calibri" pitchFamily="34" charset="0"/>
              </a:defRPr>
            </a:lvl3pPr>
            <a:lvl4pPr marL="1562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4pPr>
            <a:lvl5pPr marL="20193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5pPr>
            <a:lvl6pPr marL="24765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6pPr>
            <a:lvl7pPr marL="29337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7pPr>
            <a:lvl8pPr marL="33909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8pPr>
            <a:lvl9pPr marL="3848100" indent="-228600" algn="l" rtl="0" fontAlgn="base">
              <a:spcBef>
                <a:spcPts val="500"/>
              </a:spcBef>
              <a:spcAft>
                <a:spcPct val="0"/>
              </a:spcAft>
              <a:buClr>
                <a:srgbClr val="FFFFFF"/>
              </a:buClr>
              <a:buSzPct val="100000"/>
              <a:buFont typeface="Arial" pitchFamily="34" charset="0"/>
              <a:buChar char="»"/>
              <a:defRPr sz="2000">
                <a:solidFill>
                  <a:schemeClr val="tx1"/>
                </a:solidFill>
                <a:latin typeface="+mn-lt"/>
                <a:ea typeface="+mn-ea"/>
                <a:cs typeface="+mn-cs"/>
                <a:sym typeface="Calibri" pitchFamily="34" charset="0"/>
              </a:defRPr>
            </a:lvl9pPr>
          </a:lstStyle>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Whichever way you choose to apply, you will need this information at a minimum for anyone who is applying for benefits:</a:t>
            </a:r>
          </a:p>
          <a:p>
            <a:pPr>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Social Security number and birth date</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Citizenship or immigration status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Money from your job and other sources</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The value of cars and other property</a:t>
            </a:r>
          </a:p>
          <a:p>
            <a:pPr lvl="1">
              <a:buClr>
                <a:schemeClr val="accent2">
                  <a:lumMod val="75000"/>
                </a:schemeClr>
              </a:buClr>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buClr>
                <a:schemeClr val="accent2">
                  <a:lumMod val="75000"/>
                </a:schemeClr>
              </a:buClr>
              <a:buFont typeface="Wingdings" panose="05000000000000000000" pitchFamily="2" charset="2"/>
              <a:buChar char="§"/>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Costs you pay for bills</a:t>
            </a:r>
          </a:p>
          <a:p>
            <a:pPr marL="419100" lvl="1"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endPar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19100" lvl="1" indent="0">
              <a:buClr>
                <a:schemeClr val="accent2">
                  <a:lumMod val="75000"/>
                </a:schemeClr>
              </a:buClr>
              <a:buNone/>
            </a:pP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For a specific list of other information you will need, please see this link and review the requirements under the third column called </a:t>
            </a:r>
            <a:r>
              <a:rPr lang="en-US" sz="1600" i="1" dirty="0">
                <a:solidFill>
                  <a:srgbClr val="B86747"/>
                </a:solidFill>
                <a:latin typeface="Tahoma" panose="020B0604030504040204" pitchFamily="34" charset="0"/>
                <a:ea typeface="Tahoma" panose="020B0604030504040204" pitchFamily="34" charset="0"/>
                <a:cs typeface="Tahoma" panose="020B0604030504040204" pitchFamily="34" charset="0"/>
              </a:rPr>
              <a:t>Health Care</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hlinkClick r:id="rId6"/>
              </a:rPr>
              <a:t>https://www.yourtexasbenefits.com/GeneratePDF/StaticPdfs/en_US/M5017_March2021.pdf</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 </a:t>
            </a:r>
          </a:p>
          <a:p>
            <a:pPr>
              <a:buClr>
                <a:schemeClr val="accent2">
                  <a:lumMod val="75000"/>
                </a:schemeClr>
              </a:buClr>
              <a:buFont typeface="Wingdings" panose="05000000000000000000" pitchFamily="2" charset="2"/>
              <a:buChar char="§"/>
            </a:pPr>
            <a:endPar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2">
                  <a:lumMod val="75000"/>
                </a:schemeClr>
              </a:buClr>
              <a:buNone/>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2">
                  <a:lumMod val="75000"/>
                </a:schemeClr>
              </a:buClr>
              <a:buFont typeface="Wingdings" panose="05000000000000000000" pitchFamily="2" charset="2"/>
              <a:buChar cha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41DFBB41-171C-4464-B9D9-B65E71CA7C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6811827"/>
      </p:ext>
    </p:extLst>
  </p:cSld>
  <p:clrMapOvr>
    <a:masterClrMapping/>
  </p:clrMapOvr>
  <mc:AlternateContent xmlns:mc="http://schemas.openxmlformats.org/markup-compatibility/2006" xmlns:p14="http://schemas.microsoft.com/office/powerpoint/2010/main">
    <mc:Choice Requires="p14">
      <p:transition spd="slow" p14:dur="2000" advTm="45707"/>
    </mc:Choice>
    <mc:Fallback xmlns="">
      <p:transition spd="slow" advTm="4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9468</TotalTime>
  <Words>2779</Words>
  <Application>Microsoft Office PowerPoint</Application>
  <PresentationFormat>Widescreen</PresentationFormat>
  <Paragraphs>312</Paragraphs>
  <Slides>35</Slides>
  <Notes>0</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Franklin Gothic Book</vt:lpstr>
      <vt:lpstr>Franklin Gothic Demi</vt:lpstr>
      <vt:lpstr>Tahoma</vt:lpstr>
      <vt:lpstr>Wingdings</vt:lpstr>
      <vt:lpstr>Office Theme</vt:lpstr>
      <vt:lpstr>PowerPoint Presentation</vt:lpstr>
      <vt:lpstr>Objectives</vt:lpstr>
      <vt:lpstr>Disclaimer</vt:lpstr>
      <vt:lpstr>Introduction</vt:lpstr>
      <vt:lpstr>Texas Medicaid Eligibility</vt:lpstr>
      <vt:lpstr>Texas Medicaid Eligibility</vt:lpstr>
      <vt:lpstr>Texas Medicaid Eligibility</vt:lpstr>
      <vt:lpstr>Applying for Texas Medicaid</vt:lpstr>
      <vt:lpstr>Applying for Texas Medicaid</vt:lpstr>
      <vt:lpstr>Applying for Texas Medicaid</vt:lpstr>
      <vt:lpstr>Applying for Texas Medicaid</vt:lpstr>
      <vt:lpstr>Overview of Texas Medicaid</vt:lpstr>
      <vt:lpstr>Traditional Medicaid vs. Medicaid HMO</vt:lpstr>
      <vt:lpstr>Traditional Medicaid vs. Medicaid HMO</vt:lpstr>
      <vt:lpstr>Medicaid HMO Plan Types</vt:lpstr>
      <vt:lpstr>Medicaid HMO Plan Types</vt:lpstr>
      <vt:lpstr>Medicaid HMO Plan Types</vt:lpstr>
      <vt:lpstr>Definitions</vt:lpstr>
      <vt:lpstr>Definitions</vt:lpstr>
      <vt:lpstr>Working with Medicaid HMOs</vt:lpstr>
      <vt:lpstr>Questions and Answers</vt:lpstr>
      <vt:lpstr>Questions and Answers</vt:lpstr>
      <vt:lpstr>Questions and Answers</vt:lpstr>
      <vt:lpstr>Questions and Answers</vt:lpstr>
      <vt:lpstr>Questions and Answers</vt:lpstr>
      <vt:lpstr>PowerPoint Presentation</vt:lpstr>
      <vt:lpstr>Unwinding Medicaid</vt:lpstr>
      <vt:lpstr>Unwinding Medicaid</vt:lpstr>
      <vt:lpstr>Unwinding Medicaid</vt:lpstr>
      <vt:lpstr>Resources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Kham, Kim S</dc:creator>
  <cp:lastModifiedBy>Hasou, Ricarda</cp:lastModifiedBy>
  <cp:revision>249</cp:revision>
  <dcterms:created xsi:type="dcterms:W3CDTF">2020-10-19T17:30:08Z</dcterms:created>
  <dcterms:modified xsi:type="dcterms:W3CDTF">2023-07-20T23:27:48Z</dcterms:modified>
</cp:coreProperties>
</file>