
<file path=[Content_Types].xml><?xml version="1.0" encoding="utf-8"?>
<Types xmlns="http://schemas.openxmlformats.org/package/2006/content-types">
  <Default Extension="png" ContentType="image/png"/>
  <Default Extension="m4a" ContentType="audio/mp4"/>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256" r:id="rId2"/>
    <p:sldId id="261" r:id="rId3"/>
    <p:sldId id="305" r:id="rId4"/>
    <p:sldId id="306" r:id="rId5"/>
    <p:sldId id="307" r:id="rId6"/>
    <p:sldId id="344" r:id="rId7"/>
    <p:sldId id="345" r:id="rId8"/>
    <p:sldId id="348" r:id="rId9"/>
    <p:sldId id="349" r:id="rId10"/>
    <p:sldId id="350" r:id="rId11"/>
    <p:sldId id="353" r:id="rId12"/>
    <p:sldId id="351" r:id="rId13"/>
    <p:sldId id="352" r:id="rId14"/>
    <p:sldId id="354" r:id="rId15"/>
    <p:sldId id="347" r:id="rId16"/>
    <p:sldId id="346" r:id="rId17"/>
    <p:sldId id="369" r:id="rId18"/>
    <p:sldId id="370" r:id="rId19"/>
    <p:sldId id="371" r:id="rId20"/>
    <p:sldId id="372" r:id="rId21"/>
    <p:sldId id="373" r:id="rId22"/>
    <p:sldId id="374" r:id="rId23"/>
    <p:sldId id="375" r:id="rId24"/>
    <p:sldId id="377" r:id="rId25"/>
    <p:sldId id="378" r:id="rId26"/>
    <p:sldId id="376" r:id="rId27"/>
    <p:sldId id="355" r:id="rId28"/>
    <p:sldId id="356" r:id="rId29"/>
    <p:sldId id="357" r:id="rId30"/>
    <p:sldId id="358" r:id="rId31"/>
    <p:sldId id="359" r:id="rId32"/>
    <p:sldId id="360" r:id="rId33"/>
    <p:sldId id="361" r:id="rId34"/>
    <p:sldId id="362" r:id="rId35"/>
    <p:sldId id="395" r:id="rId36"/>
    <p:sldId id="363" r:id="rId37"/>
    <p:sldId id="365" r:id="rId38"/>
    <p:sldId id="366" r:id="rId39"/>
    <p:sldId id="367" r:id="rId40"/>
    <p:sldId id="380" r:id="rId41"/>
    <p:sldId id="379" r:id="rId42"/>
    <p:sldId id="381" r:id="rId43"/>
    <p:sldId id="382" r:id="rId44"/>
    <p:sldId id="383" r:id="rId45"/>
    <p:sldId id="384" r:id="rId46"/>
    <p:sldId id="385" r:id="rId47"/>
    <p:sldId id="386" r:id="rId48"/>
    <p:sldId id="387" r:id="rId49"/>
    <p:sldId id="389" r:id="rId50"/>
    <p:sldId id="391" r:id="rId51"/>
    <p:sldId id="390" r:id="rId52"/>
    <p:sldId id="392" r:id="rId53"/>
    <p:sldId id="397" r:id="rId54"/>
    <p:sldId id="260"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86747"/>
    <a:srgbClr val="8E8E9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72"/>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09D42B-8C6F-1F4D-AC3D-F004A0E4AEF9}" type="datetimeFigureOut">
              <a:rPr lang="en-US" smtClean="0"/>
              <a:t>5/5/2023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830659-FBFC-9E4A-B33E-A6C6F680CC9D}" type="slidenum">
              <a:rPr lang="en-US" smtClean="0"/>
              <a:t>‹#›</a:t>
            </a:fld>
            <a:endParaRPr lang="en-US" dirty="0"/>
          </a:p>
        </p:txBody>
      </p:sp>
    </p:spTree>
    <p:extLst>
      <p:ext uri="{BB962C8B-B14F-4D97-AF65-F5344CB8AC3E}">
        <p14:creationId xmlns:p14="http://schemas.microsoft.com/office/powerpoint/2010/main" val="1463542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4F17C96-7E5F-468F-86BF-D88AED4D5113}" type="datetimeFigureOut">
              <a:rPr lang="en-US" smtClean="0"/>
              <a:t>5/5/2023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28C766F-5BB6-4E57-B723-88F86D4A2602}" type="slidenum">
              <a:rPr lang="en-US" smtClean="0"/>
              <a:t>‹#›</a:t>
            </a:fld>
            <a:endParaRPr lang="en-US" dirty="0"/>
          </a:p>
        </p:txBody>
      </p:sp>
    </p:spTree>
    <p:extLst>
      <p:ext uri="{BB962C8B-B14F-4D97-AF65-F5344CB8AC3E}">
        <p14:creationId xmlns:p14="http://schemas.microsoft.com/office/powerpoint/2010/main" val="33988206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F17C96-7E5F-468F-86BF-D88AED4D5113}" type="datetimeFigureOut">
              <a:rPr lang="en-US" smtClean="0"/>
              <a:t>5/5/2023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28C766F-5BB6-4E57-B723-88F86D4A2602}" type="slidenum">
              <a:rPr lang="en-US" smtClean="0"/>
              <a:t>‹#›</a:t>
            </a:fld>
            <a:endParaRPr lang="en-US" dirty="0"/>
          </a:p>
        </p:txBody>
      </p:sp>
    </p:spTree>
    <p:extLst>
      <p:ext uri="{BB962C8B-B14F-4D97-AF65-F5344CB8AC3E}">
        <p14:creationId xmlns:p14="http://schemas.microsoft.com/office/powerpoint/2010/main" val="5538113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F17C96-7E5F-468F-86BF-D88AED4D5113}" type="datetimeFigureOut">
              <a:rPr lang="en-US" smtClean="0"/>
              <a:t>5/5/2023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28C766F-5BB6-4E57-B723-88F86D4A2602}" type="slidenum">
              <a:rPr lang="en-US" smtClean="0"/>
              <a:t>‹#›</a:t>
            </a:fld>
            <a:endParaRPr lang="en-US" dirty="0"/>
          </a:p>
        </p:txBody>
      </p:sp>
    </p:spTree>
    <p:extLst>
      <p:ext uri="{BB962C8B-B14F-4D97-AF65-F5344CB8AC3E}">
        <p14:creationId xmlns:p14="http://schemas.microsoft.com/office/powerpoint/2010/main" val="6540066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F17C96-7E5F-468F-86BF-D88AED4D5113}" type="datetimeFigureOut">
              <a:rPr lang="en-US" smtClean="0"/>
              <a:t>5/5/2023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28C766F-5BB6-4E57-B723-88F86D4A2602}" type="slidenum">
              <a:rPr lang="en-US" smtClean="0"/>
              <a:t>‹#›</a:t>
            </a:fld>
            <a:endParaRPr lang="en-US" dirty="0"/>
          </a:p>
        </p:txBody>
      </p:sp>
    </p:spTree>
    <p:extLst>
      <p:ext uri="{BB962C8B-B14F-4D97-AF65-F5344CB8AC3E}">
        <p14:creationId xmlns:p14="http://schemas.microsoft.com/office/powerpoint/2010/main" val="710648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4F17C96-7E5F-468F-86BF-D88AED4D5113}" type="datetimeFigureOut">
              <a:rPr lang="en-US" smtClean="0"/>
              <a:t>5/5/2023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28C766F-5BB6-4E57-B723-88F86D4A2602}" type="slidenum">
              <a:rPr lang="en-US" smtClean="0"/>
              <a:t>‹#›</a:t>
            </a:fld>
            <a:endParaRPr lang="en-US" dirty="0"/>
          </a:p>
        </p:txBody>
      </p:sp>
    </p:spTree>
    <p:extLst>
      <p:ext uri="{BB962C8B-B14F-4D97-AF65-F5344CB8AC3E}">
        <p14:creationId xmlns:p14="http://schemas.microsoft.com/office/powerpoint/2010/main" val="39837622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4F17C96-7E5F-468F-86BF-D88AED4D5113}" type="datetimeFigureOut">
              <a:rPr lang="en-US" smtClean="0"/>
              <a:t>5/5/2023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28C766F-5BB6-4E57-B723-88F86D4A2602}" type="slidenum">
              <a:rPr lang="en-US" smtClean="0"/>
              <a:t>‹#›</a:t>
            </a:fld>
            <a:endParaRPr lang="en-US" dirty="0"/>
          </a:p>
        </p:txBody>
      </p:sp>
    </p:spTree>
    <p:extLst>
      <p:ext uri="{BB962C8B-B14F-4D97-AF65-F5344CB8AC3E}">
        <p14:creationId xmlns:p14="http://schemas.microsoft.com/office/powerpoint/2010/main" val="2221364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4F17C96-7E5F-468F-86BF-D88AED4D5113}" type="datetimeFigureOut">
              <a:rPr lang="en-US" smtClean="0"/>
              <a:t>5/5/2023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E28C766F-5BB6-4E57-B723-88F86D4A2602}" type="slidenum">
              <a:rPr lang="en-US" smtClean="0"/>
              <a:t>‹#›</a:t>
            </a:fld>
            <a:endParaRPr lang="en-US" dirty="0"/>
          </a:p>
        </p:txBody>
      </p:sp>
    </p:spTree>
    <p:extLst>
      <p:ext uri="{BB962C8B-B14F-4D97-AF65-F5344CB8AC3E}">
        <p14:creationId xmlns:p14="http://schemas.microsoft.com/office/powerpoint/2010/main" val="562680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4F17C96-7E5F-468F-86BF-D88AED4D5113}" type="datetimeFigureOut">
              <a:rPr lang="en-US" smtClean="0"/>
              <a:t>5/5/2023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E28C766F-5BB6-4E57-B723-88F86D4A2602}" type="slidenum">
              <a:rPr lang="en-US" smtClean="0"/>
              <a:t>‹#›</a:t>
            </a:fld>
            <a:endParaRPr lang="en-US" dirty="0"/>
          </a:p>
        </p:txBody>
      </p:sp>
    </p:spTree>
    <p:extLst>
      <p:ext uri="{BB962C8B-B14F-4D97-AF65-F5344CB8AC3E}">
        <p14:creationId xmlns:p14="http://schemas.microsoft.com/office/powerpoint/2010/main" val="12853307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F17C96-7E5F-468F-86BF-D88AED4D5113}" type="datetimeFigureOut">
              <a:rPr lang="en-US" smtClean="0"/>
              <a:t>5/5/2023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E28C766F-5BB6-4E57-B723-88F86D4A2602}" type="slidenum">
              <a:rPr lang="en-US" smtClean="0"/>
              <a:t>‹#›</a:t>
            </a:fld>
            <a:endParaRPr lang="en-US" dirty="0"/>
          </a:p>
        </p:txBody>
      </p:sp>
    </p:spTree>
    <p:extLst>
      <p:ext uri="{BB962C8B-B14F-4D97-AF65-F5344CB8AC3E}">
        <p14:creationId xmlns:p14="http://schemas.microsoft.com/office/powerpoint/2010/main" val="2097516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4F17C96-7E5F-468F-86BF-D88AED4D5113}" type="datetimeFigureOut">
              <a:rPr lang="en-US" smtClean="0"/>
              <a:t>5/5/2023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28C766F-5BB6-4E57-B723-88F86D4A2602}" type="slidenum">
              <a:rPr lang="en-US" smtClean="0"/>
              <a:t>‹#›</a:t>
            </a:fld>
            <a:endParaRPr lang="en-US" dirty="0"/>
          </a:p>
        </p:txBody>
      </p:sp>
    </p:spTree>
    <p:extLst>
      <p:ext uri="{BB962C8B-B14F-4D97-AF65-F5344CB8AC3E}">
        <p14:creationId xmlns:p14="http://schemas.microsoft.com/office/powerpoint/2010/main" val="16010571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4F17C96-7E5F-468F-86BF-D88AED4D5113}" type="datetimeFigureOut">
              <a:rPr lang="en-US" smtClean="0"/>
              <a:t>5/5/2023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E28C766F-5BB6-4E57-B723-88F86D4A2602}" type="slidenum">
              <a:rPr lang="en-US" smtClean="0"/>
              <a:t>‹#›</a:t>
            </a:fld>
            <a:endParaRPr lang="en-US" dirty="0"/>
          </a:p>
        </p:txBody>
      </p:sp>
    </p:spTree>
    <p:extLst>
      <p:ext uri="{BB962C8B-B14F-4D97-AF65-F5344CB8AC3E}">
        <p14:creationId xmlns:p14="http://schemas.microsoft.com/office/powerpoint/2010/main" val="21380741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F17C96-7E5F-468F-86BF-D88AED4D5113}" type="datetimeFigureOut">
              <a:rPr lang="en-US" smtClean="0"/>
              <a:t>5/5/2023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8C766F-5BB6-4E57-B723-88F86D4A2602}" type="slidenum">
              <a:rPr lang="en-US" smtClean="0"/>
              <a:t>‹#›</a:t>
            </a:fld>
            <a:endParaRPr lang="en-US" dirty="0"/>
          </a:p>
        </p:txBody>
      </p:sp>
    </p:spTree>
    <p:extLst>
      <p:ext uri="{BB962C8B-B14F-4D97-AF65-F5344CB8AC3E}">
        <p14:creationId xmlns:p14="http://schemas.microsoft.com/office/powerpoint/2010/main" val="8076250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3.emf"/></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hyperlink" Target="https://www.healthcare.gov/glossary/essential-health-benefits/" TargetMode="External"/><Relationship Id="rId4" Type="http://schemas.openxmlformats.org/officeDocument/2006/relationships/image" Target="../media/image3.em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3.em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image" Target="../media/image3.emf"/></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image" Target="../media/image3.emf"/></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image" Target="../media/image3.emf"/></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2.png"/><Relationship Id="rId4" Type="http://schemas.openxmlformats.org/officeDocument/2006/relationships/image" Target="../media/image3.emf"/></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image" Target="../media/image3.emf"/></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2.png"/><Relationship Id="rId4" Type="http://schemas.openxmlformats.org/officeDocument/2006/relationships/image" Target="../media/image3.emf"/></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image" Target="../media/image3.em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emf"/></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image" Target="../media/image3.emf"/></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image" Target="../media/image3.emf"/></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image" Target="../media/image3.emf"/></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3.emf"/></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3.emf"/></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3.emf"/></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image" Target="../media/image3.emf"/></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2.png"/><Relationship Id="rId4" Type="http://schemas.openxmlformats.org/officeDocument/2006/relationships/image" Target="../media/image3.emf"/></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2.png"/><Relationship Id="rId4" Type="http://schemas.openxmlformats.org/officeDocument/2006/relationships/image" Target="../media/image3.emf"/></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2.png"/><Relationship Id="rId4" Type="http://schemas.openxmlformats.org/officeDocument/2006/relationships/image" Target="../media/image3.em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3.emf"/></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2.png"/><Relationship Id="rId4" Type="http://schemas.openxmlformats.org/officeDocument/2006/relationships/image" Target="../media/image3.emf"/></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2.png"/><Relationship Id="rId4" Type="http://schemas.openxmlformats.org/officeDocument/2006/relationships/image" Target="../media/image3.emf"/></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2.png"/><Relationship Id="rId4" Type="http://schemas.openxmlformats.org/officeDocument/2006/relationships/image" Target="../media/image3.emf"/></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2.png"/><Relationship Id="rId4" Type="http://schemas.openxmlformats.org/officeDocument/2006/relationships/image" Target="../media/image3.emf"/></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3.emf"/></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2.png"/><Relationship Id="rId4" Type="http://schemas.openxmlformats.org/officeDocument/2006/relationships/image" Target="../media/image3.emf"/></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2.png"/><Relationship Id="rId4" Type="http://schemas.openxmlformats.org/officeDocument/2006/relationships/image" Target="../media/image3.emf"/></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2.png"/><Relationship Id="rId4" Type="http://schemas.openxmlformats.org/officeDocument/2006/relationships/image" Target="../media/image3.emf"/></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2.png"/><Relationship Id="rId4" Type="http://schemas.openxmlformats.org/officeDocument/2006/relationships/image" Target="../media/image3.emf"/></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image" Target="../media/image2.png"/><Relationship Id="rId5" Type="http://schemas.openxmlformats.org/officeDocument/2006/relationships/hyperlink" Target="https://www.irs.gov/pub/irs-drop/rp-22-24.pdf" TargetMode="External"/><Relationship Id="rId4" Type="http://schemas.openxmlformats.org/officeDocument/2006/relationships/image" Target="../media/image3.emf"/></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image" Target="../media/image3.emf"/></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2.png"/><Relationship Id="rId4" Type="http://schemas.openxmlformats.org/officeDocument/2006/relationships/image" Target="../media/image3.emf"/></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1.m4a"/><Relationship Id="rId1" Type="http://schemas.microsoft.com/office/2007/relationships/media" Target="../media/media41.m4a"/><Relationship Id="rId5" Type="http://schemas.openxmlformats.org/officeDocument/2006/relationships/image" Target="../media/image2.png"/><Relationship Id="rId4" Type="http://schemas.openxmlformats.org/officeDocument/2006/relationships/image" Target="../media/image3.emf"/></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5" Type="http://schemas.openxmlformats.org/officeDocument/2006/relationships/image" Target="../media/image2.png"/><Relationship Id="rId4" Type="http://schemas.openxmlformats.org/officeDocument/2006/relationships/image" Target="../media/image3.emf"/></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5" Type="http://schemas.openxmlformats.org/officeDocument/2006/relationships/image" Target="../media/image2.png"/><Relationship Id="rId4" Type="http://schemas.openxmlformats.org/officeDocument/2006/relationships/image" Target="../media/image3.emf"/></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4.m4a"/><Relationship Id="rId1" Type="http://schemas.microsoft.com/office/2007/relationships/media" Target="../media/media44.m4a"/><Relationship Id="rId5" Type="http://schemas.openxmlformats.org/officeDocument/2006/relationships/image" Target="../media/image2.png"/><Relationship Id="rId4" Type="http://schemas.openxmlformats.org/officeDocument/2006/relationships/image" Target="../media/image3.emf"/></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5.m4a"/><Relationship Id="rId1" Type="http://schemas.microsoft.com/office/2007/relationships/media" Target="../media/media45.m4a"/><Relationship Id="rId5" Type="http://schemas.openxmlformats.org/officeDocument/2006/relationships/image" Target="../media/image2.png"/><Relationship Id="rId4" Type="http://schemas.openxmlformats.org/officeDocument/2006/relationships/image" Target="../media/image3.emf"/></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6.m4a"/><Relationship Id="rId1" Type="http://schemas.microsoft.com/office/2007/relationships/media" Target="../media/media46.m4a"/><Relationship Id="rId5" Type="http://schemas.openxmlformats.org/officeDocument/2006/relationships/image" Target="../media/image2.png"/><Relationship Id="rId4" Type="http://schemas.openxmlformats.org/officeDocument/2006/relationships/image" Target="../media/image3.emf"/></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7.m4a"/><Relationship Id="rId1" Type="http://schemas.microsoft.com/office/2007/relationships/media" Target="../media/media47.m4a"/><Relationship Id="rId5" Type="http://schemas.openxmlformats.org/officeDocument/2006/relationships/image" Target="../media/image2.png"/><Relationship Id="rId4" Type="http://schemas.openxmlformats.org/officeDocument/2006/relationships/image" Target="../media/image3.emf"/></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8.m4a"/><Relationship Id="rId1" Type="http://schemas.microsoft.com/office/2007/relationships/media" Target="../media/media48.m4a"/><Relationship Id="rId5" Type="http://schemas.openxmlformats.org/officeDocument/2006/relationships/image" Target="../media/image2.png"/><Relationship Id="rId4" Type="http://schemas.openxmlformats.org/officeDocument/2006/relationships/image" Target="../media/image3.emf"/></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9.m4a"/><Relationship Id="rId1" Type="http://schemas.microsoft.com/office/2007/relationships/media" Target="../media/media49.m4a"/><Relationship Id="rId5" Type="http://schemas.openxmlformats.org/officeDocument/2006/relationships/image" Target="../media/image2.png"/><Relationship Id="rId4" Type="http://schemas.openxmlformats.org/officeDocument/2006/relationships/image" Target="../media/image3.em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image" Target="../media/image3.emf"/></Relationships>
</file>

<file path=ppt/slides/_rels/slide50.xml.rels><?xml version="1.0" encoding="UTF-8" standalone="yes"?>
<Relationships xmlns="http://schemas.openxmlformats.org/package/2006/relationships"><Relationship Id="rId8" Type="http://schemas.openxmlformats.org/officeDocument/2006/relationships/hyperlink" Target="https://www.healthcare.gov/" TargetMode="External"/><Relationship Id="rId3" Type="http://schemas.openxmlformats.org/officeDocument/2006/relationships/slideLayout" Target="../slideLayouts/slideLayout2.xml"/><Relationship Id="rId7" Type="http://schemas.openxmlformats.org/officeDocument/2006/relationships/hyperlink" Target="https://www.tdi.texas.gov/hmo/index.html" TargetMode="External"/><Relationship Id="rId2" Type="http://schemas.openxmlformats.org/officeDocument/2006/relationships/audio" Target="../media/media50.m4a"/><Relationship Id="rId1" Type="http://schemas.microsoft.com/office/2007/relationships/media" Target="../media/media50.m4a"/><Relationship Id="rId6" Type="http://schemas.openxmlformats.org/officeDocument/2006/relationships/hyperlink" Target="http://www.myuhc.com/" TargetMode="External"/><Relationship Id="rId5" Type="http://schemas.openxmlformats.org/officeDocument/2006/relationships/hyperlink" Target="http://www.bcbstx.com/member" TargetMode="External"/><Relationship Id="rId4" Type="http://schemas.openxmlformats.org/officeDocument/2006/relationships/image" Target="../media/image3.emf"/><Relationship Id="rId9"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1.m4a"/><Relationship Id="rId1" Type="http://schemas.microsoft.com/office/2007/relationships/media" Target="../media/media51.m4a"/><Relationship Id="rId5" Type="http://schemas.openxmlformats.org/officeDocument/2006/relationships/image" Target="../media/image2.png"/><Relationship Id="rId4" Type="http://schemas.openxmlformats.org/officeDocument/2006/relationships/image" Target="../media/image3.emf"/></Relationships>
</file>

<file path=ppt/slides/_rels/slide5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2.m4a"/><Relationship Id="rId1" Type="http://schemas.microsoft.com/office/2007/relationships/media" Target="../media/media52.m4a"/><Relationship Id="rId5" Type="http://schemas.openxmlformats.org/officeDocument/2006/relationships/image" Target="../media/image2.png"/><Relationship Id="rId4" Type="http://schemas.openxmlformats.org/officeDocument/2006/relationships/image" Target="../media/image3.emf"/></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3.m4a"/><Relationship Id="rId1" Type="http://schemas.microsoft.com/office/2007/relationships/media" Target="../media/media53.m4a"/><Relationship Id="rId6" Type="http://schemas.openxmlformats.org/officeDocument/2006/relationships/image" Target="../media/image2.png"/><Relationship Id="rId5" Type="http://schemas.openxmlformats.org/officeDocument/2006/relationships/image" Target="../media/image10.png"/><Relationship Id="rId4" Type="http://schemas.openxmlformats.org/officeDocument/2006/relationships/image" Target="../media/image9.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4.m4a"/><Relationship Id="rId1" Type="http://schemas.microsoft.com/office/2007/relationships/media" Target="../media/media54.m4a"/><Relationship Id="rId5" Type="http://schemas.openxmlformats.org/officeDocument/2006/relationships/image" Target="../media/image2.png"/><Relationship Id="rId4" Type="http://schemas.openxmlformats.org/officeDocument/2006/relationships/image" Target="../media/image1.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3.emf"/></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3.emf"/></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3.em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image" Target="../media/image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8091073" cy="6858000"/>
          </a:xfrm>
          <a:prstGeom prst="rect">
            <a:avLst/>
          </a:prstGeom>
          <a:solidFill>
            <a:srgbClr val="8E8E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0" y="942678"/>
            <a:ext cx="12192000" cy="3001568"/>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442857" y="1565048"/>
            <a:ext cx="6993509" cy="1754326"/>
          </a:xfrm>
          <a:prstGeom prst="rect">
            <a:avLst/>
          </a:prstGeom>
          <a:noFill/>
        </p:spPr>
        <p:txBody>
          <a:bodyPr wrap="square" rtlCol="0">
            <a:spAutoFit/>
          </a:bodyPr>
          <a:lstStyle/>
          <a:p>
            <a:pPr algn="ctr"/>
            <a:r>
              <a:rPr lang="en-US" sz="5400" dirty="0">
                <a:solidFill>
                  <a:schemeClr val="bg1"/>
                </a:solidFill>
                <a:latin typeface="Tahoma" panose="020B0604030504040204" pitchFamily="34" charset="0"/>
                <a:ea typeface="Tahoma" panose="020B0604030504040204" pitchFamily="34" charset="0"/>
                <a:cs typeface="Tahoma" panose="020B0604030504040204" pitchFamily="34" charset="0"/>
              </a:rPr>
              <a:t>Navigating the World of Insurance</a:t>
            </a:r>
          </a:p>
        </p:txBody>
      </p:sp>
      <p:sp>
        <p:nvSpPr>
          <p:cNvPr id="10" name="TextBox 9"/>
          <p:cNvSpPr txBox="1"/>
          <p:nvPr/>
        </p:nvSpPr>
        <p:spPr>
          <a:xfrm>
            <a:off x="1208178" y="6217883"/>
            <a:ext cx="3541568" cy="400110"/>
          </a:xfrm>
          <a:prstGeom prst="rect">
            <a:avLst/>
          </a:prstGeom>
          <a:noFill/>
        </p:spPr>
        <p:txBody>
          <a:bodyPr wrap="square" rtlCol="0">
            <a:spAutoFit/>
          </a:bodyPr>
          <a:lstStyle/>
          <a:p>
            <a:r>
              <a:rPr lang="en-US" sz="2000" dirty="0">
                <a:solidFill>
                  <a:schemeClr val="bg1"/>
                </a:solidFill>
                <a:latin typeface="Tahoma" panose="020B0604030504040204" pitchFamily="34" charset="0"/>
                <a:ea typeface="Tahoma" panose="020B0604030504040204" pitchFamily="34" charset="0"/>
                <a:cs typeface="Tahoma" panose="020B0604030504040204" pitchFamily="34" charset="0"/>
              </a:rPr>
              <a:t>May 2023</a:t>
            </a:r>
          </a:p>
        </p:txBody>
      </p:sp>
      <p:pic>
        <p:nvPicPr>
          <p:cNvPr id="12" name="Picture 11">
            <a:extLst>
              <a:ext uri="{FF2B5EF4-FFF2-40B4-BE49-F238E27FC236}">
                <a16:creationId xmlns:a16="http://schemas.microsoft.com/office/drawing/2014/main" id="{1A0068CB-05D5-4378-BA33-390149883F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67273" y="1437492"/>
            <a:ext cx="3948527" cy="1902041"/>
          </a:xfrm>
          <a:prstGeom prst="rect">
            <a:avLst/>
          </a:prstGeom>
        </p:spPr>
      </p:pic>
      <p:pic>
        <p:nvPicPr>
          <p:cNvPr id="4" name="Audio 3">
            <a:hlinkClick r:id="" action="ppaction://media"/>
            <a:extLst>
              <a:ext uri="{FF2B5EF4-FFF2-40B4-BE49-F238E27FC236}">
                <a16:creationId xmlns:a16="http://schemas.microsoft.com/office/drawing/2014/main" id="{2605E67D-0FD1-4030-A890-67406CD3CF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64630585"/>
      </p:ext>
    </p:extLst>
  </p:cSld>
  <p:clrMapOvr>
    <a:masterClrMapping/>
  </p:clrMapOvr>
  <mc:AlternateContent xmlns:mc="http://schemas.openxmlformats.org/markup-compatibility/2006" xmlns:p14="http://schemas.microsoft.com/office/powerpoint/2010/main">
    <mc:Choice Requires="p14">
      <p:transition spd="slow" p14:dur="2000" advTm="9233"/>
    </mc:Choice>
    <mc:Fallback xmlns="">
      <p:transition spd="slow" advTm="92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p:nvPr>
        </p:nvSpPr>
        <p:spPr>
          <a:xfrm>
            <a:off x="472440" y="1"/>
            <a:ext cx="10515600"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Terms and Definitions</a:t>
            </a:r>
          </a:p>
        </p:txBody>
      </p:sp>
      <p:pic>
        <p:nvPicPr>
          <p:cNvPr id="2" name="Picture 1">
            <a:extLst>
              <a:ext uri="{FF2B5EF4-FFF2-40B4-BE49-F238E27FC236}">
                <a16:creationId xmlns:a16="http://schemas.microsoft.com/office/drawing/2014/main" id="{6FC5AC89-F3D3-9714-4A60-98D1758F7BEC}"/>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5" name="Rectangle 3">
            <a:extLst>
              <a:ext uri="{FF2B5EF4-FFF2-40B4-BE49-F238E27FC236}">
                <a16:creationId xmlns:a16="http://schemas.microsoft.com/office/drawing/2014/main" id="{088384BB-34B7-42DE-947F-A144A5626816}"/>
              </a:ext>
            </a:extLst>
          </p:cNvPr>
          <p:cNvSpPr>
            <a:spLocks noChangeArrowheads="1"/>
          </p:cNvSpPr>
          <p:nvPr/>
        </p:nvSpPr>
        <p:spPr bwMode="auto">
          <a:xfrm>
            <a:off x="472440" y="949911"/>
            <a:ext cx="11352320" cy="5571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marL="342900" indent="-342900">
              <a:defRPr sz="4200">
                <a:solidFill>
                  <a:srgbClr val="000000"/>
                </a:solidFill>
                <a:latin typeface="GillSans" pitchFamily="34" charset="0"/>
                <a:ea typeface="ヒラギノ角ゴ ProN W3"/>
                <a:cs typeface="ヒラギノ角ゴ ProN W3"/>
                <a:sym typeface="GillSans" pitchFamily="34" charset="0"/>
              </a:defRPr>
            </a:lvl1pPr>
            <a:lvl2pPr marL="704850" indent="-285750">
              <a:defRPr sz="4200">
                <a:solidFill>
                  <a:srgbClr val="000000"/>
                </a:solidFill>
                <a:latin typeface="GillSans" pitchFamily="34" charset="0"/>
                <a:ea typeface="ヒラギノ角ゴ ProN W3"/>
                <a:cs typeface="ヒラギノ角ゴ ProN W3"/>
                <a:sym typeface="GillSans" pitchFamily="34" charset="0"/>
              </a:defRPr>
            </a:lvl2pPr>
            <a:lvl3pPr marL="1143000" indent="-228600">
              <a:defRPr sz="4200">
                <a:solidFill>
                  <a:srgbClr val="000000"/>
                </a:solidFill>
                <a:latin typeface="GillSans" pitchFamily="34" charset="0"/>
                <a:ea typeface="ヒラギノ角ゴ ProN W3"/>
                <a:cs typeface="ヒラギノ角ゴ ProN W3"/>
                <a:sym typeface="GillSans" pitchFamily="34" charset="0"/>
              </a:defRPr>
            </a:lvl3pPr>
            <a:lvl4pPr marL="1600200" indent="-228600">
              <a:defRPr sz="4200">
                <a:solidFill>
                  <a:srgbClr val="000000"/>
                </a:solidFill>
                <a:latin typeface="GillSans" pitchFamily="34" charset="0"/>
                <a:ea typeface="ヒラギノ角ゴ ProN W3"/>
                <a:cs typeface="ヒラギノ角ゴ ProN W3"/>
                <a:sym typeface="GillSans" pitchFamily="34" charset="0"/>
              </a:defRPr>
            </a:lvl4pPr>
            <a:lvl5pPr marL="2057400" indent="-228600">
              <a:defRPr sz="4200">
                <a:solidFill>
                  <a:srgbClr val="000000"/>
                </a:solidFill>
                <a:latin typeface="GillSans" pitchFamily="34" charset="0"/>
                <a:ea typeface="ヒラギノ角ゴ ProN W3"/>
                <a:cs typeface="ヒラギノ角ゴ ProN W3"/>
                <a:sym typeface="GillSans" pitchFamily="34" charset="0"/>
              </a:defRPr>
            </a:lvl5pPr>
            <a:lvl6pPr marL="25146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6pPr>
            <a:lvl7pPr marL="29718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7pPr>
            <a:lvl8pPr marL="34290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8pPr>
            <a:lvl9pPr marL="38862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9pPr>
          </a:lstStyle>
          <a:p>
            <a:pPr>
              <a:spcBef>
                <a:spcPts val="800"/>
              </a:spcBef>
              <a:buSzPct val="100000"/>
              <a:buFont typeface="Wingdings" panose="05000000000000000000" pitchFamily="2" charset="2"/>
              <a:buChar char="§"/>
              <a:defRPr/>
            </a:pPr>
            <a:r>
              <a:rPr lang="en-US" altLang="en-US" sz="2000" b="1"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Coordination of Benefits (COB) </a:t>
            </a:r>
            <a:r>
              <a:rPr lang="en-US" altLang="en-US" sz="20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 The process for determining the financial responsibilities of two or more employer-based policies.  </a:t>
            </a:r>
            <a:r>
              <a:rPr lang="en-US" altLang="en-US" sz="2000" u="sng"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Be sure to inform your providers if you have more than one insurance policy</a:t>
            </a:r>
            <a:r>
              <a:rPr lang="en-US" altLang="en-US" sz="20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a:t>
            </a:r>
          </a:p>
          <a:p>
            <a:pPr marL="285750" indent="-285750">
              <a:spcBef>
                <a:spcPts val="800"/>
              </a:spcBef>
              <a:buSzPct val="100000"/>
              <a:buFont typeface="Wingdings" panose="05000000000000000000" pitchFamily="2" charset="2"/>
              <a:buChar char="§"/>
              <a:defRPr/>
            </a:pPr>
            <a:endParaRPr lang="en-US" alt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lvl="1">
              <a:spcBef>
                <a:spcPts val="800"/>
              </a:spcBef>
              <a:buSzPct val="100000"/>
              <a:buFont typeface="Wingdings" panose="05000000000000000000" pitchFamily="2" charset="2"/>
              <a:buChar char="§"/>
              <a:defRPr/>
            </a:pPr>
            <a:r>
              <a:rPr lang="en-US" altLang="en-US" sz="2000" i="1"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Example</a:t>
            </a:r>
            <a:r>
              <a:rPr lang="en-US" altLang="en-US" sz="20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  If you have a Blue Cross plan for your primary insurance, and another Blue Cross or a different company plan as your secondary insurance, the provider will submit the claim first to the primary Blue Cross plan.  </a:t>
            </a:r>
          </a:p>
          <a:p>
            <a:pPr lvl="2">
              <a:spcBef>
                <a:spcPts val="800"/>
              </a:spcBef>
              <a:buSzPct val="100000"/>
              <a:buFont typeface="Wingdings" panose="05000000000000000000" pitchFamily="2" charset="2"/>
              <a:buChar char="§"/>
              <a:defRPr/>
            </a:pPr>
            <a:r>
              <a:rPr lang="en-US" altLang="en-US" sz="20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Blue Cross processes the claim.  </a:t>
            </a:r>
          </a:p>
          <a:p>
            <a:pPr lvl="2">
              <a:spcBef>
                <a:spcPts val="800"/>
              </a:spcBef>
              <a:buSzPct val="100000"/>
              <a:buFont typeface="Wingdings" panose="05000000000000000000" pitchFamily="2" charset="2"/>
              <a:buChar char="§"/>
              <a:defRPr/>
            </a:pPr>
            <a:r>
              <a:rPr lang="en-US" altLang="en-US" sz="20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After the provider receives the explanation of benefits (EOB), the provider will send a claim to the secondary plan with a copy of Blue Cross’s EOB for additional payment, if applicable.</a:t>
            </a:r>
          </a:p>
          <a:p>
            <a:pPr lvl="1">
              <a:spcBef>
                <a:spcPts val="800"/>
              </a:spcBef>
              <a:buSzPct val="100000"/>
              <a:buFont typeface="Wingdings" panose="05000000000000000000" pitchFamily="2" charset="2"/>
              <a:buChar char="§"/>
              <a:defRPr/>
            </a:pPr>
            <a:endParaRPr lang="en-US" alt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lvl="1">
              <a:spcBef>
                <a:spcPts val="800"/>
              </a:spcBef>
              <a:buSzPct val="100000"/>
              <a:buFont typeface="Wingdings" panose="05000000000000000000" pitchFamily="2" charset="2"/>
              <a:buChar char="§"/>
              <a:defRPr/>
            </a:pPr>
            <a:r>
              <a:rPr lang="en-US" altLang="en-US" sz="20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You cannot pick which health plan is primary.</a:t>
            </a:r>
          </a:p>
          <a:p>
            <a:pPr lvl="1">
              <a:spcBef>
                <a:spcPts val="800"/>
              </a:spcBef>
              <a:buSzPct val="100000"/>
              <a:buFont typeface="Wingdings" panose="05000000000000000000" pitchFamily="2" charset="2"/>
              <a:buChar char="§"/>
              <a:defRPr/>
            </a:pPr>
            <a:endParaRPr lang="en-US" alt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lvl="1">
              <a:spcBef>
                <a:spcPts val="800"/>
              </a:spcBef>
              <a:buSzPct val="100000"/>
              <a:buFont typeface="Wingdings" panose="05000000000000000000" pitchFamily="2" charset="2"/>
              <a:buChar char="§"/>
              <a:defRPr/>
            </a:pPr>
            <a:r>
              <a:rPr lang="en-US" altLang="en-US" sz="20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COB normally follows the rules of the primary health plan.</a:t>
            </a:r>
          </a:p>
          <a:p>
            <a:pPr lvl="1">
              <a:spcBef>
                <a:spcPts val="800"/>
              </a:spcBef>
              <a:buSzPct val="100000"/>
              <a:buFont typeface="Wingdings" panose="05000000000000000000" pitchFamily="2" charset="2"/>
              <a:buChar char="§"/>
              <a:defRPr/>
            </a:pPr>
            <a:endParaRPr lang="en-US" alt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lvl="1">
              <a:spcBef>
                <a:spcPts val="800"/>
              </a:spcBef>
              <a:buSzPct val="100000"/>
              <a:buFont typeface="Wingdings" panose="05000000000000000000" pitchFamily="2" charset="2"/>
              <a:buChar char="§"/>
              <a:defRPr/>
            </a:pPr>
            <a:r>
              <a:rPr lang="en-US" altLang="en-US" sz="20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COB is not done for two individual policies.</a:t>
            </a:r>
            <a:endParaRPr lang="en-US" altLang="en-US" sz="20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eaLnBrk="1" hangingPunct="1">
              <a:spcBef>
                <a:spcPts val="800"/>
              </a:spcBef>
              <a:buClr>
                <a:srgbClr val="FFFFFF"/>
              </a:buClr>
              <a:buSzPct val="100000"/>
              <a:buFont typeface="Arial" panose="020B0604020202020204" pitchFamily="34" charset="0"/>
              <a:buNone/>
            </a:pPr>
            <a:endParaRPr lang="en-US" altLang="en-US" sz="1400" dirty="0">
              <a:latin typeface="Tahoma" panose="020B0604030504040204" pitchFamily="34" charset="0"/>
              <a:sym typeface="Calibri" panose="020F0502020204030204" pitchFamily="34" charset="0"/>
            </a:endParaRPr>
          </a:p>
          <a:p>
            <a:pPr eaLnBrk="1" hangingPunct="1">
              <a:spcBef>
                <a:spcPts val="800"/>
              </a:spcBef>
              <a:buClr>
                <a:srgbClr val="FFFFFF"/>
              </a:buClr>
              <a:buSzPct val="100000"/>
              <a:buFont typeface="Arial" panose="020B0604020202020204" pitchFamily="34" charset="0"/>
              <a:buChar char="•"/>
            </a:pPr>
            <a:endParaRPr lang="en-US" altLang="en-US" sz="1000" dirty="0">
              <a:latin typeface="Tahoma" panose="020B0604030504040204" pitchFamily="34" charset="0"/>
              <a:sym typeface="Calibri" panose="020F0502020204030204" pitchFamily="34" charset="0"/>
            </a:endParaRPr>
          </a:p>
          <a:p>
            <a:pPr eaLnBrk="1" hangingPunct="1">
              <a:spcBef>
                <a:spcPts val="800"/>
              </a:spcBef>
              <a:buClr>
                <a:srgbClr val="FFFFFF"/>
              </a:buClr>
              <a:buSzPct val="100000"/>
              <a:buFont typeface="Arial" panose="020B0604020202020204" pitchFamily="34" charset="0"/>
              <a:buChar char="•"/>
            </a:pPr>
            <a:endParaRPr lang="en-US" altLang="en-US" sz="1000" dirty="0">
              <a:latin typeface="Tahoma" panose="020B0604030504040204" pitchFamily="34" charset="0"/>
              <a:sym typeface="Calibri" panose="020F0502020204030204" pitchFamily="34" charset="0"/>
            </a:endParaRPr>
          </a:p>
        </p:txBody>
      </p:sp>
      <p:pic>
        <p:nvPicPr>
          <p:cNvPr id="3" name="Audio 2">
            <a:hlinkClick r:id="" action="ppaction://media"/>
            <a:extLst>
              <a:ext uri="{FF2B5EF4-FFF2-40B4-BE49-F238E27FC236}">
                <a16:creationId xmlns:a16="http://schemas.microsoft.com/office/drawing/2014/main" id="{DC27A614-E7B1-445E-9D01-4A3CD7D0C25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689514355"/>
      </p:ext>
    </p:extLst>
  </p:cSld>
  <p:clrMapOvr>
    <a:masterClrMapping/>
  </p:clrMapOvr>
  <mc:AlternateContent xmlns:mc="http://schemas.openxmlformats.org/markup-compatibility/2006" xmlns:p14="http://schemas.microsoft.com/office/powerpoint/2010/main">
    <mc:Choice Requires="p14">
      <p:transition spd="slow" p14:dur="2000" advTm="80798"/>
    </mc:Choice>
    <mc:Fallback xmlns="">
      <p:transition spd="slow" advTm="80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p:nvPr>
        </p:nvSpPr>
        <p:spPr>
          <a:xfrm>
            <a:off x="472440" y="1"/>
            <a:ext cx="10515600"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Terms and Definitions</a:t>
            </a:r>
          </a:p>
        </p:txBody>
      </p:sp>
      <p:pic>
        <p:nvPicPr>
          <p:cNvPr id="2" name="Picture 1">
            <a:extLst>
              <a:ext uri="{FF2B5EF4-FFF2-40B4-BE49-F238E27FC236}">
                <a16:creationId xmlns:a16="http://schemas.microsoft.com/office/drawing/2014/main" id="{6FC5AC89-F3D3-9714-4A60-98D1758F7BEC}"/>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5" name="Rectangle 3">
            <a:extLst>
              <a:ext uri="{FF2B5EF4-FFF2-40B4-BE49-F238E27FC236}">
                <a16:creationId xmlns:a16="http://schemas.microsoft.com/office/drawing/2014/main" id="{00D5A429-1B8D-426A-A9E7-FE287E8EAC1D}"/>
              </a:ext>
            </a:extLst>
          </p:cNvPr>
          <p:cNvSpPr>
            <a:spLocks noChangeArrowheads="1"/>
          </p:cNvSpPr>
          <p:nvPr/>
        </p:nvSpPr>
        <p:spPr bwMode="auto">
          <a:xfrm>
            <a:off x="472440" y="1201334"/>
            <a:ext cx="10633526" cy="5039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marL="342900" indent="-342900">
              <a:defRPr sz="4200">
                <a:solidFill>
                  <a:srgbClr val="000000"/>
                </a:solidFill>
                <a:latin typeface="GillSans" pitchFamily="34" charset="0"/>
                <a:ea typeface="ヒラギノ角ゴ ProN W3"/>
                <a:cs typeface="ヒラギノ角ゴ ProN W3"/>
                <a:sym typeface="GillSans" pitchFamily="34" charset="0"/>
              </a:defRPr>
            </a:lvl1pPr>
            <a:lvl2pPr marL="704850" indent="-285750">
              <a:defRPr sz="4200">
                <a:solidFill>
                  <a:srgbClr val="000000"/>
                </a:solidFill>
                <a:latin typeface="GillSans" pitchFamily="34" charset="0"/>
                <a:ea typeface="ヒラギノ角ゴ ProN W3"/>
                <a:cs typeface="ヒラギノ角ゴ ProN W3"/>
                <a:sym typeface="GillSans" pitchFamily="34" charset="0"/>
              </a:defRPr>
            </a:lvl2pPr>
            <a:lvl3pPr marL="1143000" indent="-228600">
              <a:defRPr sz="4200">
                <a:solidFill>
                  <a:srgbClr val="000000"/>
                </a:solidFill>
                <a:latin typeface="GillSans" pitchFamily="34" charset="0"/>
                <a:ea typeface="ヒラギノ角ゴ ProN W3"/>
                <a:cs typeface="ヒラギノ角ゴ ProN W3"/>
                <a:sym typeface="GillSans" pitchFamily="34" charset="0"/>
              </a:defRPr>
            </a:lvl3pPr>
            <a:lvl4pPr marL="1600200" indent="-228600">
              <a:defRPr sz="4200">
                <a:solidFill>
                  <a:srgbClr val="000000"/>
                </a:solidFill>
                <a:latin typeface="GillSans" pitchFamily="34" charset="0"/>
                <a:ea typeface="ヒラギノ角ゴ ProN W3"/>
                <a:cs typeface="ヒラギノ角ゴ ProN W3"/>
                <a:sym typeface="GillSans" pitchFamily="34" charset="0"/>
              </a:defRPr>
            </a:lvl4pPr>
            <a:lvl5pPr marL="2057400" indent="-228600">
              <a:defRPr sz="4200">
                <a:solidFill>
                  <a:srgbClr val="000000"/>
                </a:solidFill>
                <a:latin typeface="GillSans" pitchFamily="34" charset="0"/>
                <a:ea typeface="ヒラギノ角ゴ ProN W3"/>
                <a:cs typeface="ヒラギノ角ゴ ProN W3"/>
                <a:sym typeface="GillSans" pitchFamily="34" charset="0"/>
              </a:defRPr>
            </a:lvl5pPr>
            <a:lvl6pPr marL="25146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6pPr>
            <a:lvl7pPr marL="29718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7pPr>
            <a:lvl8pPr marL="34290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8pPr>
            <a:lvl9pPr marL="38862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9pPr>
          </a:lstStyle>
          <a:p>
            <a:pPr marL="285750" indent="-285750">
              <a:spcBef>
                <a:spcPts val="800"/>
              </a:spcBef>
              <a:buSzPct val="100000"/>
              <a:buFont typeface="Wingdings" panose="05000000000000000000" pitchFamily="2" charset="2"/>
              <a:buChar char="§"/>
            </a:pPr>
            <a:r>
              <a:rPr lang="en-US" altLang="en-US" sz="1800" b="1"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Essential Health Benefits </a:t>
            </a:r>
            <a:r>
              <a:rPr lang="en-US" altLang="en-US" sz="18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 As defined by the Affordable Care Act: Essential health benefits are a set of 10 categories of services that Marketplace health plans are required to cover.</a:t>
            </a:r>
          </a:p>
          <a:p>
            <a:pPr marL="285750" indent="-285750">
              <a:spcBef>
                <a:spcPts val="800"/>
              </a:spcBef>
              <a:buSzPct val="100000"/>
              <a:buFont typeface="Wingdings" panose="05000000000000000000" pitchFamily="2" charset="2"/>
              <a:buChar char="§"/>
            </a:pPr>
            <a:endParaRPr lang="en-US" altLang="en-US" sz="8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endParaRPr>
          </a:p>
          <a:p>
            <a:pPr marL="285750" indent="-285750">
              <a:spcBef>
                <a:spcPts val="800"/>
              </a:spcBef>
              <a:buClr>
                <a:srgbClr val="B86747"/>
              </a:buClr>
              <a:buSzPct val="100000"/>
              <a:buFont typeface="Wingdings" panose="05000000000000000000" pitchFamily="2" charset="2"/>
              <a:buChar char="§"/>
            </a:pPr>
            <a:r>
              <a:rPr lang="en-US" altLang="en-US" sz="1400" b="1" u="sng" dirty="0">
                <a:latin typeface="Tahoma" panose="020B0604030504040204" pitchFamily="34" charset="0"/>
                <a:sym typeface="Calibri" panose="020F0502020204030204" pitchFamily="34" charset="0"/>
                <a:hlinkClick r:id="rId5"/>
              </a:rPr>
              <a:t>https://www.healthcare.gov/glossary/essential-health-benefits/</a:t>
            </a:r>
            <a:r>
              <a:rPr lang="en-US" altLang="en-US" sz="1400" b="1" u="sng" dirty="0">
                <a:latin typeface="Tahoma" panose="020B0604030504040204" pitchFamily="34" charset="0"/>
                <a:sym typeface="Calibri" panose="020F0502020204030204" pitchFamily="34" charset="0"/>
              </a:rPr>
              <a:t> </a:t>
            </a:r>
          </a:p>
          <a:p>
            <a:pPr marL="0" indent="0">
              <a:spcBef>
                <a:spcPts val="800"/>
              </a:spcBef>
              <a:buSzPct val="100000"/>
            </a:pPr>
            <a:endParaRPr lang="en-US" altLang="en-US" sz="800" u="sng" dirty="0">
              <a:latin typeface="Tahoma" panose="020B0604030504040204" pitchFamily="34" charset="0"/>
              <a:sym typeface="Calibri" panose="020F0502020204030204" pitchFamily="34" charset="0"/>
            </a:endParaRPr>
          </a:p>
          <a:p>
            <a:pPr lvl="1">
              <a:buFont typeface="Wingdings" panose="05000000000000000000" pitchFamily="2" charset="2"/>
              <a:buChar char="§"/>
            </a:pP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Ambulatory patient services (outpatient care you get without being admitted to a hospital)</a:t>
            </a:r>
          </a:p>
          <a:p>
            <a:pPr lvl="1">
              <a:buFont typeface="Wingdings" panose="05000000000000000000" pitchFamily="2" charset="2"/>
              <a:buChar char="§"/>
            </a:pP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Emergency services</a:t>
            </a:r>
          </a:p>
          <a:p>
            <a:pPr lvl="1">
              <a:buFont typeface="Wingdings" panose="05000000000000000000" pitchFamily="2" charset="2"/>
              <a:buChar char="§"/>
            </a:pP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Hospitalization (like surgery and overnight stays)</a:t>
            </a:r>
          </a:p>
          <a:p>
            <a:pPr lvl="1">
              <a:buFont typeface="Wingdings" panose="05000000000000000000" pitchFamily="2" charset="2"/>
              <a:buChar char="§"/>
            </a:pP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Pregnancy, maternity, and newborn care (before and after birth)</a:t>
            </a:r>
          </a:p>
          <a:p>
            <a:pPr lvl="1">
              <a:buFont typeface="Wingdings" panose="05000000000000000000" pitchFamily="2" charset="2"/>
              <a:buChar char="§"/>
            </a:pP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Mental health and substance use disorder services, including behavioral health treatment (includes counseling and psychotherapy)</a:t>
            </a:r>
          </a:p>
          <a:p>
            <a:pPr lvl="1">
              <a:buFont typeface="Wingdings" panose="05000000000000000000" pitchFamily="2" charset="2"/>
              <a:buChar char="§"/>
            </a:pP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Prescription drugs</a:t>
            </a:r>
          </a:p>
          <a:p>
            <a:pPr lvl="1">
              <a:buFont typeface="Wingdings" panose="05000000000000000000" pitchFamily="2" charset="2"/>
              <a:buChar char="§"/>
            </a:pP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Rehabilitative and habilitative services and devices (services and devices to help people with injuries, disabilities, or chronic conditions gain or recover mental and physical skills)</a:t>
            </a:r>
          </a:p>
          <a:p>
            <a:pPr lvl="1">
              <a:buFont typeface="Wingdings" panose="05000000000000000000" pitchFamily="2" charset="2"/>
              <a:buChar char="§"/>
            </a:pP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Laboratory services</a:t>
            </a:r>
          </a:p>
          <a:p>
            <a:pPr lvl="1">
              <a:buFont typeface="Wingdings" panose="05000000000000000000" pitchFamily="2" charset="2"/>
              <a:buChar char="§"/>
            </a:pP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Preventive and wellness services, and chronic disease management</a:t>
            </a:r>
          </a:p>
          <a:p>
            <a:pPr lvl="1">
              <a:buFont typeface="Wingdings" panose="05000000000000000000" pitchFamily="2" charset="2"/>
              <a:buChar char="§"/>
            </a:pP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Pediatric services, including oral and vision care (but adult dental and vision coverage aren’t essential health benefits)</a:t>
            </a:r>
            <a:endParaRPr lang="en-US" altLang="en-US" sz="18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endParaRPr>
          </a:p>
          <a:p>
            <a:pPr eaLnBrk="1" hangingPunct="1">
              <a:spcBef>
                <a:spcPts val="800"/>
              </a:spcBef>
              <a:buSzPct val="100000"/>
              <a:buFont typeface="Wingdings" panose="05000000000000000000" pitchFamily="2" charset="2"/>
              <a:buChar char="§"/>
            </a:pPr>
            <a:endParaRPr lang="en-US" altLang="en-US" sz="1400" b="1" u="sng" dirty="0">
              <a:latin typeface="Tahoma" panose="020B0604030504040204" pitchFamily="34" charset="0"/>
              <a:sym typeface="Calibri" panose="020F0502020204030204" pitchFamily="34" charset="0"/>
            </a:endParaRPr>
          </a:p>
          <a:p>
            <a:pPr eaLnBrk="1" hangingPunct="1">
              <a:spcBef>
                <a:spcPts val="800"/>
              </a:spcBef>
              <a:buClr>
                <a:srgbClr val="FFFFFF"/>
              </a:buClr>
              <a:buSzPct val="100000"/>
              <a:buFont typeface="Arial" panose="020B0604020202020204" pitchFamily="34" charset="0"/>
              <a:buChar char="•"/>
            </a:pPr>
            <a:endParaRPr lang="en-US" altLang="en-US" sz="1000" dirty="0">
              <a:latin typeface="Tahoma" panose="020B0604030504040204" pitchFamily="34" charset="0"/>
              <a:sym typeface="Calibri" panose="020F0502020204030204" pitchFamily="34" charset="0"/>
            </a:endParaRPr>
          </a:p>
        </p:txBody>
      </p:sp>
      <p:pic>
        <p:nvPicPr>
          <p:cNvPr id="9" name="Audio 8">
            <a:hlinkClick r:id="" action="ppaction://media"/>
            <a:extLst>
              <a:ext uri="{FF2B5EF4-FFF2-40B4-BE49-F238E27FC236}">
                <a16:creationId xmlns:a16="http://schemas.microsoft.com/office/drawing/2014/main" id="{8572653B-792F-4202-8A27-D413BAC3233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176058516"/>
      </p:ext>
    </p:extLst>
  </p:cSld>
  <p:clrMapOvr>
    <a:masterClrMapping/>
  </p:clrMapOvr>
  <mc:AlternateContent xmlns:mc="http://schemas.openxmlformats.org/markup-compatibility/2006" xmlns:p14="http://schemas.microsoft.com/office/powerpoint/2010/main">
    <mc:Choice Requires="p14">
      <p:transition spd="slow" p14:dur="2000" advTm="51425"/>
    </mc:Choice>
    <mc:Fallback xmlns="">
      <p:transition spd="slow" advTm="514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p:nvPr>
        </p:nvSpPr>
        <p:spPr>
          <a:xfrm>
            <a:off x="472440" y="1"/>
            <a:ext cx="10515600"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Terms and Definitions</a:t>
            </a:r>
          </a:p>
        </p:txBody>
      </p:sp>
      <p:pic>
        <p:nvPicPr>
          <p:cNvPr id="2" name="Picture 1">
            <a:extLst>
              <a:ext uri="{FF2B5EF4-FFF2-40B4-BE49-F238E27FC236}">
                <a16:creationId xmlns:a16="http://schemas.microsoft.com/office/drawing/2014/main" id="{6FC5AC89-F3D3-9714-4A60-98D1758F7BEC}"/>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5" name="Rectangle 3">
            <a:extLst>
              <a:ext uri="{FF2B5EF4-FFF2-40B4-BE49-F238E27FC236}">
                <a16:creationId xmlns:a16="http://schemas.microsoft.com/office/drawing/2014/main" id="{E64CA6B1-E57A-4EA9-8BA3-6976DF8B0EA7}"/>
              </a:ext>
            </a:extLst>
          </p:cNvPr>
          <p:cNvSpPr>
            <a:spLocks noChangeArrowheads="1"/>
          </p:cNvSpPr>
          <p:nvPr/>
        </p:nvSpPr>
        <p:spPr bwMode="auto">
          <a:xfrm>
            <a:off x="472440" y="1045368"/>
            <a:ext cx="10919038" cy="4174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4200">
                <a:solidFill>
                  <a:srgbClr val="000000"/>
                </a:solidFill>
                <a:latin typeface="GillSans" pitchFamily="34" charset="0"/>
                <a:ea typeface="ヒラギノ角ゴ ProN W3"/>
                <a:cs typeface="ヒラギノ角ゴ ProN W3"/>
                <a:sym typeface="GillSans" pitchFamily="34" charset="0"/>
              </a:defRPr>
            </a:lvl1pPr>
            <a:lvl2pPr marL="704850" indent="-285750">
              <a:defRPr sz="4200">
                <a:solidFill>
                  <a:srgbClr val="000000"/>
                </a:solidFill>
                <a:latin typeface="GillSans" pitchFamily="34" charset="0"/>
                <a:ea typeface="ヒラギノ角ゴ ProN W3"/>
                <a:cs typeface="ヒラギノ角ゴ ProN W3"/>
                <a:sym typeface="GillSans" pitchFamily="34" charset="0"/>
              </a:defRPr>
            </a:lvl2pPr>
            <a:lvl3pPr marL="1143000" indent="-228600">
              <a:defRPr sz="4200">
                <a:solidFill>
                  <a:srgbClr val="000000"/>
                </a:solidFill>
                <a:latin typeface="GillSans" pitchFamily="34" charset="0"/>
                <a:ea typeface="ヒラギノ角ゴ ProN W3"/>
                <a:cs typeface="ヒラギノ角ゴ ProN W3"/>
                <a:sym typeface="GillSans" pitchFamily="34" charset="0"/>
              </a:defRPr>
            </a:lvl3pPr>
            <a:lvl4pPr marL="1600200" indent="-228600">
              <a:defRPr sz="4200">
                <a:solidFill>
                  <a:srgbClr val="000000"/>
                </a:solidFill>
                <a:latin typeface="GillSans" pitchFamily="34" charset="0"/>
                <a:ea typeface="ヒラギノ角ゴ ProN W3"/>
                <a:cs typeface="ヒラギノ角ゴ ProN W3"/>
                <a:sym typeface="GillSans" pitchFamily="34" charset="0"/>
              </a:defRPr>
            </a:lvl4pPr>
            <a:lvl5pPr marL="2057400" indent="-228600">
              <a:defRPr sz="4200">
                <a:solidFill>
                  <a:srgbClr val="000000"/>
                </a:solidFill>
                <a:latin typeface="GillSans" pitchFamily="34" charset="0"/>
                <a:ea typeface="ヒラギノ角ゴ ProN W3"/>
                <a:cs typeface="ヒラギノ角ゴ ProN W3"/>
                <a:sym typeface="GillSans" pitchFamily="34" charset="0"/>
              </a:defRPr>
            </a:lvl5pPr>
            <a:lvl6pPr marL="25146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6pPr>
            <a:lvl7pPr marL="29718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7pPr>
            <a:lvl8pPr marL="34290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8pPr>
            <a:lvl9pPr marL="38862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9pPr>
          </a:lstStyle>
          <a:p>
            <a:pPr eaLnBrk="1" hangingPunct="1">
              <a:spcBef>
                <a:spcPts val="800"/>
              </a:spcBef>
              <a:buSzPct val="100000"/>
              <a:buFont typeface="Wingdings" panose="05000000000000000000" pitchFamily="2" charset="2"/>
              <a:buChar char="§"/>
            </a:pPr>
            <a:r>
              <a:rPr lang="en-US" altLang="en-US" sz="2000" b="1"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Co-payment </a:t>
            </a:r>
            <a:r>
              <a:rPr lang="en-US" altLang="en-US" sz="20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(or Co-pay) - A set dollar amount due at the time of service.</a:t>
            </a:r>
          </a:p>
          <a:p>
            <a:pPr lvl="1">
              <a:spcBef>
                <a:spcPts val="800"/>
              </a:spcBef>
              <a:buSzPct val="100000"/>
              <a:buFont typeface="Wingdings" panose="05000000000000000000" pitchFamily="2" charset="2"/>
              <a:buChar char="§"/>
            </a:pPr>
            <a:r>
              <a:rPr lang="en-US" altLang="en-US" sz="20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A co-pay applies to specific services as outlined by your health plan.</a:t>
            </a:r>
          </a:p>
          <a:p>
            <a:pPr lvl="1">
              <a:buFont typeface="Wingdings" panose="05000000000000000000" pitchFamily="2" charset="2"/>
              <a:buChar char="§"/>
            </a:pPr>
            <a:r>
              <a:rPr lang="en-US" altLang="en-US" sz="2000" dirty="0">
                <a:solidFill>
                  <a:srgbClr val="B86747"/>
                </a:solidFill>
                <a:latin typeface="Tahoma" panose="020B0604030504040204" pitchFamily="34" charset="0"/>
                <a:ea typeface="Tahoma" panose="020B0604030504040204" pitchFamily="34" charset="0"/>
                <a:cs typeface="Tahoma" panose="020B0604030504040204" pitchFamily="34" charset="0"/>
              </a:rPr>
              <a:t>It may apply per visit, per day, per specialty, or per Tax ID (varies by plan).</a:t>
            </a:r>
          </a:p>
          <a:p>
            <a:pPr lvl="1" eaLnBrk="1" hangingPunct="1">
              <a:spcBef>
                <a:spcPts val="700"/>
              </a:spcBef>
              <a:buSzPct val="100000"/>
              <a:buFont typeface="Wingdings" panose="05000000000000000000" pitchFamily="2" charset="2"/>
              <a:buChar char="§"/>
            </a:pPr>
            <a:endParaRPr lang="en-US" altLang="en-US" sz="800" b="1" u="sng" dirty="0">
              <a:latin typeface="Tahoma" panose="020B0604030504040204" pitchFamily="34" charset="0"/>
              <a:sym typeface="Calibri" panose="020F0502020204030204" pitchFamily="34" charset="0"/>
            </a:endParaRPr>
          </a:p>
          <a:p>
            <a:pPr eaLnBrk="1" hangingPunct="1">
              <a:spcBef>
                <a:spcPts val="800"/>
              </a:spcBef>
              <a:buSzPct val="100000"/>
              <a:buFont typeface="Wingdings" panose="05000000000000000000" pitchFamily="2" charset="2"/>
              <a:buChar char="§"/>
            </a:pPr>
            <a:r>
              <a:rPr lang="en-US" altLang="en-US" sz="2000" b="1"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Deductible </a:t>
            </a:r>
            <a:r>
              <a:rPr lang="en-US" altLang="en-US" sz="20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 A set dollar amount owed during the course of the policy year.</a:t>
            </a:r>
          </a:p>
          <a:p>
            <a:pPr lvl="1">
              <a:spcBef>
                <a:spcPts val="800"/>
              </a:spcBef>
              <a:buSzPct val="100000"/>
              <a:buFont typeface="Wingdings" panose="05000000000000000000" pitchFamily="2" charset="2"/>
              <a:buChar char="§"/>
            </a:pPr>
            <a:r>
              <a:rPr lang="en-US" altLang="en-US" sz="20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A deductible applies to specific services as outlined by your health plan.</a:t>
            </a:r>
          </a:p>
          <a:p>
            <a:pPr lvl="1">
              <a:spcBef>
                <a:spcPts val="800"/>
              </a:spcBef>
              <a:buSzPct val="100000"/>
              <a:buFont typeface="Wingdings" panose="05000000000000000000" pitchFamily="2" charset="2"/>
              <a:buChar char="§"/>
            </a:pPr>
            <a:r>
              <a:rPr lang="en-US" altLang="en-US" sz="20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You pay your deductible </a:t>
            </a:r>
            <a:r>
              <a:rPr lang="en-US" altLang="en-US" sz="2000" u="sng"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first</a:t>
            </a:r>
            <a:r>
              <a:rPr lang="en-US" altLang="en-US" sz="20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 </a:t>
            </a:r>
            <a:r>
              <a:rPr lang="en-US" altLang="en-US" sz="2000" u="sng"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before</a:t>
            </a:r>
            <a:r>
              <a:rPr lang="en-US" altLang="en-US" sz="20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 your health plan starts to pay its portion             (its </a:t>
            </a:r>
            <a:r>
              <a:rPr lang="en-US" altLang="en-US" sz="2000" i="1"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co-insurance</a:t>
            </a:r>
            <a:r>
              <a:rPr lang="en-US" altLang="en-US" sz="20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a:t>
            </a:r>
          </a:p>
          <a:p>
            <a:pPr eaLnBrk="1" hangingPunct="1">
              <a:spcBef>
                <a:spcPts val="800"/>
              </a:spcBef>
              <a:buSzPct val="100000"/>
              <a:buFont typeface="Wingdings" panose="05000000000000000000" pitchFamily="2" charset="2"/>
              <a:buChar char="§"/>
            </a:pPr>
            <a:endParaRPr lang="en-US" altLang="en-US" sz="800" dirty="0">
              <a:latin typeface="Tahoma" panose="020B0604030504040204" pitchFamily="34" charset="0"/>
              <a:sym typeface="Calibri" panose="020F0502020204030204" pitchFamily="34" charset="0"/>
            </a:endParaRPr>
          </a:p>
          <a:p>
            <a:pPr>
              <a:spcBef>
                <a:spcPts val="800"/>
              </a:spcBef>
              <a:buSzPct val="100000"/>
              <a:buFont typeface="Wingdings" panose="05000000000000000000" pitchFamily="2" charset="2"/>
              <a:buChar char="§"/>
            </a:pPr>
            <a:r>
              <a:rPr lang="en-US" altLang="en-US" sz="2000" b="1"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Co-insurance </a:t>
            </a:r>
            <a:r>
              <a:rPr lang="en-US" altLang="en-US" sz="20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 A cost-sharing expense between you and your health plan </a:t>
            </a:r>
            <a:r>
              <a:rPr lang="en-US" altLang="en-US" sz="2000" u="sng"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after</a:t>
            </a:r>
            <a:r>
              <a:rPr lang="en-US" altLang="en-US" sz="20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 you pay your deductible.</a:t>
            </a:r>
          </a:p>
        </p:txBody>
      </p:sp>
      <p:pic>
        <p:nvPicPr>
          <p:cNvPr id="3" name="Audio 2">
            <a:hlinkClick r:id="" action="ppaction://media"/>
            <a:extLst>
              <a:ext uri="{FF2B5EF4-FFF2-40B4-BE49-F238E27FC236}">
                <a16:creationId xmlns:a16="http://schemas.microsoft.com/office/drawing/2014/main" id="{7BA44BFB-BD14-4E5B-944D-987EC779CB0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66569855"/>
      </p:ext>
    </p:extLst>
  </p:cSld>
  <p:clrMapOvr>
    <a:masterClrMapping/>
  </p:clrMapOvr>
  <mc:AlternateContent xmlns:mc="http://schemas.openxmlformats.org/markup-compatibility/2006" xmlns:p14="http://schemas.microsoft.com/office/powerpoint/2010/main">
    <mc:Choice Requires="p14">
      <p:transition spd="slow" p14:dur="2000" advTm="77639"/>
    </mc:Choice>
    <mc:Fallback xmlns="">
      <p:transition spd="slow" advTm="776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p:nvPr>
        </p:nvSpPr>
        <p:spPr>
          <a:xfrm>
            <a:off x="472440" y="1"/>
            <a:ext cx="10515600"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Terms and Definitions</a:t>
            </a:r>
          </a:p>
        </p:txBody>
      </p:sp>
      <p:pic>
        <p:nvPicPr>
          <p:cNvPr id="2" name="Picture 1">
            <a:extLst>
              <a:ext uri="{FF2B5EF4-FFF2-40B4-BE49-F238E27FC236}">
                <a16:creationId xmlns:a16="http://schemas.microsoft.com/office/drawing/2014/main" id="{6FC5AC89-F3D3-9714-4A60-98D1758F7BEC}"/>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5" name="Rectangle 3">
            <a:extLst>
              <a:ext uri="{FF2B5EF4-FFF2-40B4-BE49-F238E27FC236}">
                <a16:creationId xmlns:a16="http://schemas.microsoft.com/office/drawing/2014/main" id="{D3B2D1A2-EA49-42D2-B623-9124CBF94956}"/>
              </a:ext>
            </a:extLst>
          </p:cNvPr>
          <p:cNvSpPr>
            <a:spLocks noChangeArrowheads="1"/>
          </p:cNvSpPr>
          <p:nvPr/>
        </p:nvSpPr>
        <p:spPr bwMode="auto">
          <a:xfrm>
            <a:off x="472440" y="981028"/>
            <a:ext cx="10695521" cy="5357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marL="342900" indent="-342900">
              <a:defRPr sz="4200">
                <a:solidFill>
                  <a:srgbClr val="000000"/>
                </a:solidFill>
                <a:latin typeface="GillSans" pitchFamily="34" charset="0"/>
                <a:ea typeface="ヒラギノ角ゴ ProN W3"/>
                <a:cs typeface="ヒラギノ角ゴ ProN W3"/>
                <a:sym typeface="GillSans" pitchFamily="34" charset="0"/>
              </a:defRPr>
            </a:lvl1pPr>
            <a:lvl2pPr marL="704850" indent="-285750">
              <a:defRPr sz="4200">
                <a:solidFill>
                  <a:srgbClr val="000000"/>
                </a:solidFill>
                <a:latin typeface="GillSans" pitchFamily="34" charset="0"/>
                <a:ea typeface="ヒラギノ角ゴ ProN W3"/>
                <a:cs typeface="ヒラギノ角ゴ ProN W3"/>
                <a:sym typeface="GillSans" pitchFamily="34" charset="0"/>
              </a:defRPr>
            </a:lvl2pPr>
            <a:lvl3pPr marL="1162050" indent="-285750">
              <a:defRPr sz="4200">
                <a:solidFill>
                  <a:srgbClr val="000000"/>
                </a:solidFill>
                <a:latin typeface="GillSans" pitchFamily="34" charset="0"/>
                <a:ea typeface="ヒラギノ角ゴ ProN W3"/>
                <a:cs typeface="ヒラギノ角ゴ ProN W3"/>
                <a:sym typeface="GillSans" pitchFamily="34" charset="0"/>
              </a:defRPr>
            </a:lvl3pPr>
            <a:lvl4pPr marL="1600200" indent="-228600">
              <a:defRPr sz="4200">
                <a:solidFill>
                  <a:srgbClr val="000000"/>
                </a:solidFill>
                <a:latin typeface="GillSans" pitchFamily="34" charset="0"/>
                <a:ea typeface="ヒラギノ角ゴ ProN W3"/>
                <a:cs typeface="ヒラギノ角ゴ ProN W3"/>
                <a:sym typeface="GillSans" pitchFamily="34" charset="0"/>
              </a:defRPr>
            </a:lvl4pPr>
            <a:lvl5pPr marL="2057400" indent="-228600">
              <a:defRPr sz="4200">
                <a:solidFill>
                  <a:srgbClr val="000000"/>
                </a:solidFill>
                <a:latin typeface="GillSans" pitchFamily="34" charset="0"/>
                <a:ea typeface="ヒラギノ角ゴ ProN W3"/>
                <a:cs typeface="ヒラギノ角ゴ ProN W3"/>
                <a:sym typeface="GillSans" pitchFamily="34" charset="0"/>
              </a:defRPr>
            </a:lvl5pPr>
            <a:lvl6pPr marL="25146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6pPr>
            <a:lvl7pPr marL="29718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7pPr>
            <a:lvl8pPr marL="34290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8pPr>
            <a:lvl9pPr marL="38862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9pPr>
          </a:lstStyle>
          <a:p>
            <a:pPr>
              <a:spcBef>
                <a:spcPts val="800"/>
              </a:spcBef>
              <a:buSzPct val="100000"/>
              <a:buFont typeface="Wingdings" panose="05000000000000000000" pitchFamily="2" charset="2"/>
              <a:buChar char="§"/>
            </a:pPr>
            <a:endParaRPr lang="en-US" altLang="en-US" sz="1800" b="1"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endParaRPr>
          </a:p>
          <a:p>
            <a:pPr>
              <a:spcBef>
                <a:spcPts val="800"/>
              </a:spcBef>
              <a:buSzPct val="100000"/>
              <a:buFont typeface="Wingdings" panose="05000000000000000000" pitchFamily="2" charset="2"/>
              <a:buChar char="§"/>
            </a:pPr>
            <a:r>
              <a:rPr lang="en-US" altLang="en-US" sz="1800" b="1"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Out of Pocket Maximum (OOP) </a:t>
            </a:r>
            <a:r>
              <a:rPr lang="en-US" altLang="en-US" sz="18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 The maximum dollar amount </a:t>
            </a:r>
            <a:r>
              <a:rPr lang="en-US" altLang="en-US" sz="1800" u="sng"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you</a:t>
            </a:r>
            <a:r>
              <a:rPr lang="en-US" altLang="en-US" sz="18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 are responsible for paying “out of your pocket” each coverage year for covered, in-network services.</a:t>
            </a:r>
          </a:p>
          <a:p>
            <a:pPr lvl="1">
              <a:spcBef>
                <a:spcPts val="800"/>
              </a:spcBef>
              <a:buSzPct val="100000"/>
              <a:buFont typeface="Wingdings" panose="05000000000000000000" pitchFamily="2" charset="2"/>
              <a:buChar char="§"/>
            </a:pPr>
            <a:r>
              <a:rPr lang="en-US" altLang="en-US" sz="18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The OOP maximum may include a combination of co-payments, deductibles and/or co-insurance (specifics vary by plan).</a:t>
            </a:r>
          </a:p>
          <a:p>
            <a:pPr lvl="1" eaLnBrk="1" hangingPunct="1">
              <a:spcBef>
                <a:spcPts val="700"/>
              </a:spcBef>
              <a:buSzPct val="100000"/>
              <a:buFont typeface="Wingdings" panose="05000000000000000000" pitchFamily="2" charset="2"/>
              <a:buChar char="§"/>
            </a:pPr>
            <a:endParaRPr lang="en-US" altLang="en-US" sz="800" b="1" u="sng" dirty="0">
              <a:latin typeface="Tahoma" panose="020B0604030504040204" pitchFamily="34" charset="0"/>
              <a:sym typeface="Calibri" panose="020F0502020204030204" pitchFamily="34" charset="0"/>
            </a:endParaRPr>
          </a:p>
          <a:p>
            <a:pPr>
              <a:spcBef>
                <a:spcPts val="800"/>
              </a:spcBef>
              <a:buSzPct val="100000"/>
              <a:buFont typeface="Wingdings" panose="05000000000000000000" pitchFamily="2" charset="2"/>
              <a:buChar char="§"/>
            </a:pPr>
            <a:r>
              <a:rPr lang="en-US" altLang="en-US" sz="1800" b="1"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Annual Maximum </a:t>
            </a:r>
            <a:r>
              <a:rPr lang="en-US" altLang="en-US" sz="18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 The maximum dollar amount </a:t>
            </a:r>
            <a:r>
              <a:rPr lang="en-US" altLang="en-US" sz="1800" u="sng"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your health plan</a:t>
            </a:r>
            <a:r>
              <a:rPr lang="en-US" altLang="en-US" sz="18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 will pay for covered services </a:t>
            </a:r>
            <a:r>
              <a:rPr lang="en-US" altLang="en-US" sz="1800" u="sng"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during the policy year</a:t>
            </a:r>
            <a:r>
              <a:rPr lang="en-US" altLang="en-US" sz="18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a:t>
            </a:r>
          </a:p>
          <a:p>
            <a:pPr>
              <a:spcBef>
                <a:spcPts val="800"/>
              </a:spcBef>
              <a:buSzPct val="100000"/>
              <a:buFont typeface="Wingdings" panose="05000000000000000000" pitchFamily="2" charset="2"/>
              <a:buChar char="§"/>
            </a:pPr>
            <a:endParaRPr lang="en-US" altLang="en-US" sz="800" dirty="0">
              <a:latin typeface="Tahoma" panose="020B0604030504040204" pitchFamily="34" charset="0"/>
              <a:sym typeface="Calibri" panose="020F0502020204030204" pitchFamily="34" charset="0"/>
            </a:endParaRPr>
          </a:p>
          <a:p>
            <a:pPr lvl="1">
              <a:spcBef>
                <a:spcPts val="700"/>
              </a:spcBef>
              <a:buSzPct val="100000"/>
              <a:buFont typeface="Wingdings" panose="05000000000000000000" pitchFamily="2" charset="2"/>
              <a:buChar char="§"/>
            </a:pPr>
            <a:r>
              <a:rPr lang="en-US" altLang="en-US" sz="1800" i="1"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Example:</a:t>
            </a:r>
            <a:r>
              <a:rPr lang="en-US" altLang="en-US" sz="18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  If your policy states the annual maximum is $100,000, this means the policy will not pay out more than $100,000 during the policy year.</a:t>
            </a:r>
          </a:p>
          <a:p>
            <a:pPr lvl="1">
              <a:spcBef>
                <a:spcPts val="700"/>
              </a:spcBef>
              <a:buSzPct val="100000"/>
              <a:buFont typeface="Wingdings" panose="05000000000000000000" pitchFamily="2" charset="2"/>
              <a:buChar char="§"/>
            </a:pPr>
            <a:endParaRPr lang="en-US" altLang="en-US" sz="8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endParaRPr>
          </a:p>
          <a:p>
            <a:pPr lvl="1">
              <a:spcBef>
                <a:spcPts val="700"/>
              </a:spcBef>
              <a:buSzPct val="100000"/>
              <a:buFont typeface="Wingdings" panose="05000000000000000000" pitchFamily="2" charset="2"/>
              <a:buChar char="§"/>
            </a:pPr>
            <a:r>
              <a:rPr lang="en-US" altLang="en-US" sz="18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Effective with new or renewing policies on/after 1/1/2014, the Affordable Care Act prohibits health plans from setting annual maximums on </a:t>
            </a:r>
            <a:r>
              <a:rPr lang="en-US" altLang="en-US" sz="1800" i="1"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essential health benefits</a:t>
            </a:r>
            <a:r>
              <a:rPr lang="en-US" altLang="en-US" sz="18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a:t>
            </a:r>
          </a:p>
          <a:p>
            <a:pPr lvl="1">
              <a:spcBef>
                <a:spcPts val="700"/>
              </a:spcBef>
              <a:buSzPct val="100000"/>
              <a:buFont typeface="Wingdings" panose="05000000000000000000" pitchFamily="2" charset="2"/>
              <a:buChar char="§"/>
            </a:pPr>
            <a:endParaRPr lang="en-US" alt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lvl="1">
              <a:spcBef>
                <a:spcPts val="700"/>
              </a:spcBef>
              <a:buSzPct val="100000"/>
              <a:buFont typeface="Wingdings" panose="05000000000000000000" pitchFamily="2" charset="2"/>
              <a:buChar char="§"/>
            </a:pPr>
            <a:r>
              <a:rPr lang="en-US" alt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Health plans can still impose annual maximums on services that are </a:t>
            </a:r>
            <a:r>
              <a:rPr lang="en-US" altLang="en-US" sz="1800" u="sng" dirty="0">
                <a:solidFill>
                  <a:srgbClr val="B86747"/>
                </a:solidFill>
                <a:latin typeface="Tahoma" panose="020B0604030504040204" pitchFamily="34" charset="0"/>
                <a:ea typeface="Tahoma" panose="020B0604030504040204" pitchFamily="34" charset="0"/>
                <a:cs typeface="Tahoma" panose="020B0604030504040204" pitchFamily="34" charset="0"/>
              </a:rPr>
              <a:t>not</a:t>
            </a:r>
            <a:r>
              <a:rPr lang="en-US" altLang="en-US" sz="1800" dirty="0">
                <a:solidFill>
                  <a:srgbClr val="B86747"/>
                </a:solidFill>
                <a:latin typeface="Tahoma" panose="020B0604030504040204" pitchFamily="34" charset="0"/>
                <a:ea typeface="Tahoma" panose="020B0604030504040204" pitchFamily="34" charset="0"/>
                <a:cs typeface="Tahoma" panose="020B0604030504040204" pitchFamily="34" charset="0"/>
              </a:rPr>
              <a:t> considered </a:t>
            </a:r>
            <a:r>
              <a:rPr lang="en-US" altLang="en-US" sz="1800" i="1" dirty="0">
                <a:solidFill>
                  <a:srgbClr val="B86747"/>
                </a:solidFill>
                <a:latin typeface="Tahoma" panose="020B0604030504040204" pitchFamily="34" charset="0"/>
                <a:ea typeface="Tahoma" panose="020B0604030504040204" pitchFamily="34" charset="0"/>
                <a:cs typeface="Tahoma" panose="020B0604030504040204" pitchFamily="34" charset="0"/>
              </a:rPr>
              <a:t>essential health benefits.</a:t>
            </a:r>
            <a:endParaRPr lang="en-US" altLang="en-US" sz="1800" i="1"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endParaRPr>
          </a:p>
          <a:p>
            <a:pPr>
              <a:spcBef>
                <a:spcPts val="800"/>
              </a:spcBef>
              <a:buSzPct val="100000"/>
              <a:buFont typeface="Wingdings" panose="05000000000000000000" pitchFamily="2" charset="2"/>
              <a:buChar char="§"/>
            </a:pPr>
            <a:endParaRPr lang="en-US" altLang="en-US" sz="800" dirty="0">
              <a:latin typeface="Tahoma" panose="020B0604030504040204" pitchFamily="34" charset="0"/>
              <a:sym typeface="Calibri" panose="020F0502020204030204" pitchFamily="34" charset="0"/>
            </a:endParaRPr>
          </a:p>
          <a:p>
            <a:pPr eaLnBrk="1" hangingPunct="1">
              <a:spcBef>
                <a:spcPts val="800"/>
              </a:spcBef>
              <a:buSzPct val="100000"/>
              <a:buFont typeface="Wingdings" panose="05000000000000000000" pitchFamily="2" charset="2"/>
              <a:buChar char="§"/>
            </a:pPr>
            <a:endParaRPr lang="en-US" altLang="en-US" sz="1800" b="1"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endParaRPr>
          </a:p>
        </p:txBody>
      </p:sp>
      <p:pic>
        <p:nvPicPr>
          <p:cNvPr id="3" name="Audio 2">
            <a:hlinkClick r:id="" action="ppaction://media"/>
            <a:extLst>
              <a:ext uri="{FF2B5EF4-FFF2-40B4-BE49-F238E27FC236}">
                <a16:creationId xmlns:a16="http://schemas.microsoft.com/office/drawing/2014/main" id="{94E140CE-3BD7-4AD3-8BEC-FDC4D317C8C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761501991"/>
      </p:ext>
    </p:extLst>
  </p:cSld>
  <p:clrMapOvr>
    <a:masterClrMapping/>
  </p:clrMapOvr>
  <mc:AlternateContent xmlns:mc="http://schemas.openxmlformats.org/markup-compatibility/2006" xmlns:p14="http://schemas.microsoft.com/office/powerpoint/2010/main">
    <mc:Choice Requires="p14">
      <p:transition spd="slow" p14:dur="2000" advTm="79807"/>
    </mc:Choice>
    <mc:Fallback xmlns="">
      <p:transition spd="slow" advTm="798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p:nvPr>
        </p:nvSpPr>
        <p:spPr>
          <a:xfrm>
            <a:off x="472440" y="1"/>
            <a:ext cx="10515600"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Terms and Definitions</a:t>
            </a:r>
          </a:p>
        </p:txBody>
      </p:sp>
      <p:pic>
        <p:nvPicPr>
          <p:cNvPr id="2" name="Picture 1">
            <a:extLst>
              <a:ext uri="{FF2B5EF4-FFF2-40B4-BE49-F238E27FC236}">
                <a16:creationId xmlns:a16="http://schemas.microsoft.com/office/drawing/2014/main" id="{6FC5AC89-F3D3-9714-4A60-98D1758F7BEC}"/>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5" name="Rectangle 3">
            <a:extLst>
              <a:ext uri="{FF2B5EF4-FFF2-40B4-BE49-F238E27FC236}">
                <a16:creationId xmlns:a16="http://schemas.microsoft.com/office/drawing/2014/main" id="{31F66F58-E440-4327-A557-12F2F8150A0D}"/>
              </a:ext>
            </a:extLst>
          </p:cNvPr>
          <p:cNvSpPr>
            <a:spLocks noChangeArrowheads="1"/>
          </p:cNvSpPr>
          <p:nvPr/>
        </p:nvSpPr>
        <p:spPr bwMode="auto">
          <a:xfrm>
            <a:off x="472440" y="1150287"/>
            <a:ext cx="10020671" cy="4052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marL="342900" indent="-342900">
              <a:defRPr sz="4200">
                <a:solidFill>
                  <a:srgbClr val="000000"/>
                </a:solidFill>
                <a:latin typeface="GillSans" pitchFamily="34" charset="0"/>
                <a:ea typeface="ヒラギノ角ゴ ProN W3"/>
                <a:cs typeface="ヒラギノ角ゴ ProN W3"/>
                <a:sym typeface="GillSans" pitchFamily="34" charset="0"/>
              </a:defRPr>
            </a:lvl1pPr>
            <a:lvl2pPr marL="704850" indent="-285750">
              <a:defRPr sz="4200">
                <a:solidFill>
                  <a:srgbClr val="000000"/>
                </a:solidFill>
                <a:latin typeface="GillSans" pitchFamily="34" charset="0"/>
                <a:ea typeface="ヒラギノ角ゴ ProN W3"/>
                <a:cs typeface="ヒラギノ角ゴ ProN W3"/>
                <a:sym typeface="GillSans" pitchFamily="34" charset="0"/>
              </a:defRPr>
            </a:lvl2pPr>
            <a:lvl3pPr marL="1143000" indent="-228600">
              <a:defRPr sz="4200">
                <a:solidFill>
                  <a:srgbClr val="000000"/>
                </a:solidFill>
                <a:latin typeface="GillSans" pitchFamily="34" charset="0"/>
                <a:ea typeface="ヒラギノ角ゴ ProN W3"/>
                <a:cs typeface="ヒラギノ角ゴ ProN W3"/>
                <a:sym typeface="GillSans" pitchFamily="34" charset="0"/>
              </a:defRPr>
            </a:lvl3pPr>
            <a:lvl4pPr marL="1600200" indent="-228600">
              <a:defRPr sz="4200">
                <a:solidFill>
                  <a:srgbClr val="000000"/>
                </a:solidFill>
                <a:latin typeface="GillSans" pitchFamily="34" charset="0"/>
                <a:ea typeface="ヒラギノ角ゴ ProN W3"/>
                <a:cs typeface="ヒラギノ角ゴ ProN W3"/>
                <a:sym typeface="GillSans" pitchFamily="34" charset="0"/>
              </a:defRPr>
            </a:lvl4pPr>
            <a:lvl5pPr marL="2057400" indent="-228600">
              <a:defRPr sz="4200">
                <a:solidFill>
                  <a:srgbClr val="000000"/>
                </a:solidFill>
                <a:latin typeface="GillSans" pitchFamily="34" charset="0"/>
                <a:ea typeface="ヒラギノ角ゴ ProN W3"/>
                <a:cs typeface="ヒラギノ角ゴ ProN W3"/>
                <a:sym typeface="GillSans" pitchFamily="34" charset="0"/>
              </a:defRPr>
            </a:lvl5pPr>
            <a:lvl6pPr marL="25146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6pPr>
            <a:lvl7pPr marL="29718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7pPr>
            <a:lvl8pPr marL="34290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8pPr>
            <a:lvl9pPr marL="38862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9pPr>
          </a:lstStyle>
          <a:p>
            <a:pPr eaLnBrk="1" hangingPunct="1">
              <a:spcBef>
                <a:spcPts val="800"/>
              </a:spcBef>
              <a:buClr>
                <a:srgbClr val="FFFFFF"/>
              </a:buClr>
              <a:buSzPct val="100000"/>
              <a:buFont typeface="Arial" panose="020B0604020202020204" pitchFamily="34" charset="0"/>
              <a:buNone/>
            </a:pPr>
            <a:endParaRPr lang="en-US" altLang="en-US" sz="1400" dirty="0">
              <a:latin typeface="Tahoma" panose="020B0604030504040204" pitchFamily="34" charset="0"/>
              <a:sym typeface="Calibri" panose="020F0502020204030204" pitchFamily="34" charset="0"/>
            </a:endParaRPr>
          </a:p>
          <a:p>
            <a:pPr eaLnBrk="1" hangingPunct="1">
              <a:spcBef>
                <a:spcPts val="800"/>
              </a:spcBef>
              <a:buClr>
                <a:srgbClr val="FFFFFF"/>
              </a:buClr>
              <a:buSzPct val="100000"/>
              <a:buFont typeface="Arial" panose="020B0604020202020204" pitchFamily="34" charset="0"/>
              <a:buChar char="•"/>
            </a:pPr>
            <a:endParaRPr lang="en-US" altLang="en-US" sz="1000" dirty="0">
              <a:latin typeface="Tahoma" panose="020B0604030504040204" pitchFamily="34" charset="0"/>
              <a:sym typeface="Calibri" panose="020F0502020204030204" pitchFamily="34" charset="0"/>
            </a:endParaRPr>
          </a:p>
        </p:txBody>
      </p:sp>
      <p:sp>
        <p:nvSpPr>
          <p:cNvPr id="3" name="Rectangle 2">
            <a:extLst>
              <a:ext uri="{FF2B5EF4-FFF2-40B4-BE49-F238E27FC236}">
                <a16:creationId xmlns:a16="http://schemas.microsoft.com/office/drawing/2014/main" id="{EF72ABE0-6C09-4326-9370-712A39E33316}"/>
              </a:ext>
            </a:extLst>
          </p:cNvPr>
          <p:cNvSpPr/>
          <p:nvPr/>
        </p:nvSpPr>
        <p:spPr>
          <a:xfrm>
            <a:off x="541538" y="1311252"/>
            <a:ext cx="10191565" cy="3570208"/>
          </a:xfrm>
          <a:prstGeom prst="rect">
            <a:avLst/>
          </a:prstGeom>
        </p:spPr>
        <p:txBody>
          <a:bodyPr wrap="square">
            <a:spAutoFit/>
          </a:bodyPr>
          <a:lstStyle/>
          <a:p>
            <a:pPr marL="285750" indent="-285750">
              <a:spcBef>
                <a:spcPts val="800"/>
              </a:spcBef>
              <a:buSzPct val="100000"/>
              <a:buFont typeface="Wingdings" panose="05000000000000000000" pitchFamily="2" charset="2"/>
              <a:buChar char="§"/>
            </a:pPr>
            <a:r>
              <a:rPr lang="en-US" altLang="en-US" b="1"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Lifetime Maximum </a:t>
            </a:r>
            <a:r>
              <a:rPr lang="en-US" altLang="en-US"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 The maximum dollar amount </a:t>
            </a:r>
            <a:r>
              <a:rPr lang="en-US" altLang="en-US" u="sng"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your health plan</a:t>
            </a:r>
            <a:r>
              <a:rPr lang="en-US" altLang="en-US"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 will pay for covered services during the “life” of the plan.</a:t>
            </a:r>
          </a:p>
          <a:p>
            <a:pPr marL="285750" indent="-285750">
              <a:spcBef>
                <a:spcPts val="800"/>
              </a:spcBef>
              <a:buSzPct val="100000"/>
              <a:buFont typeface="Wingdings" panose="05000000000000000000" pitchFamily="2" charset="2"/>
              <a:buChar char="§"/>
            </a:pPr>
            <a:endParaRPr lang="en-US" altLang="en-US" sz="800" i="1"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endParaRPr>
          </a:p>
          <a:p>
            <a:pPr marL="742950" lvl="1" indent="-285750">
              <a:spcBef>
                <a:spcPts val="800"/>
              </a:spcBef>
              <a:buSzPct val="100000"/>
              <a:buFont typeface="Wingdings" panose="05000000000000000000" pitchFamily="2" charset="2"/>
              <a:buChar char="§"/>
            </a:pPr>
            <a:r>
              <a:rPr lang="en-US" altLang="en-US" i="1"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Example:</a:t>
            </a:r>
            <a:r>
              <a:rPr lang="en-US" altLang="en-US"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  If your plan states the lifetime maximum is $1 million, this means </a:t>
            </a:r>
            <a:r>
              <a:rPr lang="en-US" altLang="en-US" u="sng"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the plan</a:t>
            </a:r>
            <a:r>
              <a:rPr lang="en-US" altLang="en-US"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 will not pay out more than $1 million as long as you are enrolled under the same plan.</a:t>
            </a:r>
          </a:p>
          <a:p>
            <a:pPr marL="742950" lvl="1" indent="-285750">
              <a:spcBef>
                <a:spcPts val="800"/>
              </a:spcBef>
              <a:buSzPct val="100000"/>
              <a:buFont typeface="Wingdings" panose="05000000000000000000" pitchFamily="2" charset="2"/>
              <a:buChar char="§"/>
            </a:pPr>
            <a:endParaRPr lang="en-US" altLang="en-US" sz="8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endParaRPr>
          </a:p>
          <a:p>
            <a:pPr marL="742950" lvl="1" indent="-285750">
              <a:spcBef>
                <a:spcPts val="800"/>
              </a:spcBef>
              <a:buSzPct val="100000"/>
              <a:buFont typeface="Wingdings" panose="05000000000000000000" pitchFamily="2" charset="2"/>
              <a:buChar char="§"/>
            </a:pPr>
            <a:r>
              <a:rPr lang="en-US" altLang="en-US"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Effective with new or renewing plans written on/after 9/23/2010, the Affordable Care Act prohibits insurance companies from setting a lifetime maximum on </a:t>
            </a:r>
            <a:r>
              <a:rPr lang="en-US" altLang="en-US" i="1"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essential health benefits </a:t>
            </a:r>
            <a:r>
              <a:rPr lang="en-US" altLang="en-US"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for the time consumers are enrolled under that plan.</a:t>
            </a:r>
          </a:p>
          <a:p>
            <a:pPr marL="742950" lvl="1" indent="-285750">
              <a:spcBef>
                <a:spcPts val="800"/>
              </a:spcBef>
              <a:buSzPct val="100000"/>
              <a:buFont typeface="Wingdings" panose="05000000000000000000" pitchFamily="2" charset="2"/>
              <a:buChar char="§"/>
            </a:pPr>
            <a:endParaRPr lang="en-US" altLang="en-US" sz="8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endParaRPr>
          </a:p>
          <a:p>
            <a:pPr marL="742950" lvl="1" indent="-285750">
              <a:spcBef>
                <a:spcPts val="800"/>
              </a:spcBef>
              <a:buSzPct val="100000"/>
              <a:buFont typeface="Wingdings" panose="05000000000000000000" pitchFamily="2" charset="2"/>
              <a:buChar char="§"/>
            </a:pPr>
            <a:r>
              <a:rPr lang="en-US" altLang="en-US" dirty="0">
                <a:solidFill>
                  <a:srgbClr val="B86747"/>
                </a:solidFill>
                <a:latin typeface="Tahoma" panose="020B0604030504040204" pitchFamily="34" charset="0"/>
                <a:ea typeface="Tahoma" panose="020B0604030504040204" pitchFamily="34" charset="0"/>
                <a:cs typeface="Tahoma" panose="020B0604030504040204" pitchFamily="34" charset="0"/>
              </a:rPr>
              <a:t>Health plans can still impose lifetime maximums on services that are </a:t>
            </a:r>
            <a:r>
              <a:rPr lang="en-US" altLang="en-US" u="sng" dirty="0">
                <a:solidFill>
                  <a:srgbClr val="B86747"/>
                </a:solidFill>
                <a:latin typeface="Tahoma" panose="020B0604030504040204" pitchFamily="34" charset="0"/>
                <a:ea typeface="Tahoma" panose="020B0604030504040204" pitchFamily="34" charset="0"/>
                <a:cs typeface="Tahoma" panose="020B0604030504040204" pitchFamily="34" charset="0"/>
              </a:rPr>
              <a:t>not</a:t>
            </a:r>
            <a:r>
              <a:rPr lang="en-US" altLang="en-US" dirty="0">
                <a:solidFill>
                  <a:srgbClr val="B86747"/>
                </a:solidFill>
                <a:latin typeface="Tahoma" panose="020B0604030504040204" pitchFamily="34" charset="0"/>
                <a:ea typeface="Tahoma" panose="020B0604030504040204" pitchFamily="34" charset="0"/>
                <a:cs typeface="Tahoma" panose="020B0604030504040204" pitchFamily="34" charset="0"/>
              </a:rPr>
              <a:t> considered </a:t>
            </a:r>
            <a:r>
              <a:rPr lang="en-US" altLang="en-US" i="1" dirty="0">
                <a:solidFill>
                  <a:srgbClr val="B86747"/>
                </a:solidFill>
                <a:latin typeface="Tahoma" panose="020B0604030504040204" pitchFamily="34" charset="0"/>
                <a:ea typeface="Tahoma" panose="020B0604030504040204" pitchFamily="34" charset="0"/>
                <a:cs typeface="Tahoma" panose="020B0604030504040204" pitchFamily="34" charset="0"/>
              </a:rPr>
              <a:t>essential health benefits</a:t>
            </a:r>
            <a:r>
              <a:rPr lang="en-US" altLang="en-US" dirty="0">
                <a:solidFill>
                  <a:srgbClr val="B86747"/>
                </a:solidFill>
                <a:latin typeface="Tahoma" panose="020B0604030504040204" pitchFamily="34" charset="0"/>
                <a:ea typeface="Tahoma" panose="020B0604030504040204" pitchFamily="34" charset="0"/>
                <a:cs typeface="Tahoma" panose="020B0604030504040204" pitchFamily="34" charset="0"/>
              </a:rPr>
              <a:t>.</a:t>
            </a:r>
            <a:endParaRPr lang="en-US" altLang="en-US"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endParaRPr>
          </a:p>
        </p:txBody>
      </p:sp>
      <p:pic>
        <p:nvPicPr>
          <p:cNvPr id="6" name="Audio 5">
            <a:hlinkClick r:id="" action="ppaction://media"/>
            <a:extLst>
              <a:ext uri="{FF2B5EF4-FFF2-40B4-BE49-F238E27FC236}">
                <a16:creationId xmlns:a16="http://schemas.microsoft.com/office/drawing/2014/main" id="{6D52F532-85F1-4C19-8AE5-28A473C1713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7869275"/>
      </p:ext>
    </p:extLst>
  </p:cSld>
  <p:clrMapOvr>
    <a:masterClrMapping/>
  </p:clrMapOvr>
  <mc:AlternateContent xmlns:mc="http://schemas.openxmlformats.org/markup-compatibility/2006" xmlns:p14="http://schemas.microsoft.com/office/powerpoint/2010/main">
    <mc:Choice Requires="p14">
      <p:transition spd="slow" p14:dur="2000" advTm="62602"/>
    </mc:Choice>
    <mc:Fallback xmlns="">
      <p:transition spd="slow" advTm="62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p:nvPr>
        </p:nvSpPr>
        <p:spPr>
          <a:xfrm>
            <a:off x="472440" y="1"/>
            <a:ext cx="10515600"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Terms and Definitions</a:t>
            </a:r>
          </a:p>
        </p:txBody>
      </p:sp>
      <p:pic>
        <p:nvPicPr>
          <p:cNvPr id="2" name="Picture 1">
            <a:extLst>
              <a:ext uri="{FF2B5EF4-FFF2-40B4-BE49-F238E27FC236}">
                <a16:creationId xmlns:a16="http://schemas.microsoft.com/office/drawing/2014/main" id="{6FC5AC89-F3D3-9714-4A60-98D1758F7BEC}"/>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5" name="Rectangle 3">
            <a:extLst>
              <a:ext uri="{FF2B5EF4-FFF2-40B4-BE49-F238E27FC236}">
                <a16:creationId xmlns:a16="http://schemas.microsoft.com/office/drawing/2014/main" id="{23BF39DF-753A-4A30-A658-27CF56588E0C}"/>
              </a:ext>
            </a:extLst>
          </p:cNvPr>
          <p:cNvSpPr>
            <a:spLocks noChangeArrowheads="1"/>
          </p:cNvSpPr>
          <p:nvPr/>
        </p:nvSpPr>
        <p:spPr bwMode="auto">
          <a:xfrm>
            <a:off x="543757" y="1284578"/>
            <a:ext cx="10207102" cy="4676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marL="342900" indent="-342900" eaLnBrk="0" hangingPunct="0">
              <a:defRPr sz="4200">
                <a:solidFill>
                  <a:srgbClr val="000000"/>
                </a:solidFill>
                <a:latin typeface="GillSans" pitchFamily="34" charset="0"/>
                <a:ea typeface="ヒラギノ角ゴ ProN W3"/>
                <a:cs typeface="ヒラギノ角ゴ ProN W3"/>
                <a:sym typeface="GillSans" pitchFamily="34" charset="0"/>
              </a:defRPr>
            </a:lvl1pPr>
            <a:lvl2pPr marL="704850" indent="-285750" eaLnBrk="0" hangingPunct="0">
              <a:defRPr sz="4200">
                <a:solidFill>
                  <a:srgbClr val="000000"/>
                </a:solidFill>
                <a:latin typeface="GillSans" pitchFamily="34" charset="0"/>
                <a:ea typeface="ヒラギノ角ゴ ProN W3"/>
                <a:cs typeface="ヒラギノ角ゴ ProN W3"/>
                <a:sym typeface="GillSans" pitchFamily="34" charset="0"/>
              </a:defRPr>
            </a:lvl2pPr>
            <a:lvl3pPr marL="1143000" indent="-228600" eaLnBrk="0" hangingPunct="0">
              <a:defRPr sz="4200">
                <a:solidFill>
                  <a:srgbClr val="000000"/>
                </a:solidFill>
                <a:latin typeface="GillSans" pitchFamily="34" charset="0"/>
                <a:ea typeface="ヒラギノ角ゴ ProN W3"/>
                <a:cs typeface="ヒラギノ角ゴ ProN W3"/>
                <a:sym typeface="GillSans" pitchFamily="34" charset="0"/>
              </a:defRPr>
            </a:lvl3pPr>
            <a:lvl4pPr marL="1600200" indent="-228600" eaLnBrk="0" hangingPunct="0">
              <a:defRPr sz="4200">
                <a:solidFill>
                  <a:srgbClr val="000000"/>
                </a:solidFill>
                <a:latin typeface="GillSans" pitchFamily="34" charset="0"/>
                <a:ea typeface="ヒラギノ角ゴ ProN W3"/>
                <a:cs typeface="ヒラギノ角ゴ ProN W3"/>
                <a:sym typeface="GillSans" pitchFamily="34" charset="0"/>
              </a:defRPr>
            </a:lvl4pPr>
            <a:lvl5pPr marL="2057400" indent="-228600" eaLnBrk="0" hangingPunct="0">
              <a:defRPr sz="4200">
                <a:solidFill>
                  <a:srgbClr val="000000"/>
                </a:solidFill>
                <a:latin typeface="GillSans" pitchFamily="34" charset="0"/>
                <a:ea typeface="ヒラギノ角ゴ ProN W3"/>
                <a:cs typeface="ヒラギノ角ゴ ProN W3"/>
                <a:sym typeface="GillSans" pitchFamily="34" charset="0"/>
              </a:defRPr>
            </a:lvl5pPr>
            <a:lvl6pPr marL="25146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6pPr>
            <a:lvl7pPr marL="29718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7pPr>
            <a:lvl8pPr marL="34290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8pPr>
            <a:lvl9pPr marL="38862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9pPr>
          </a:lstStyle>
          <a:p>
            <a:pPr eaLnBrk="1" hangingPunct="1">
              <a:spcBef>
                <a:spcPts val="800"/>
              </a:spcBef>
              <a:buSzPct val="100000"/>
              <a:buFont typeface="Wingdings" pitchFamily="2" charset="2"/>
              <a:buChar char="§"/>
              <a:defRPr/>
            </a:pPr>
            <a:r>
              <a:rPr lang="en-US" altLang="en-US" sz="1800" b="1"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rPr>
              <a:t>Fully Insured </a:t>
            </a:r>
            <a:r>
              <a:rPr lang="en-US" altLang="en-US" sz="18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rPr>
              <a:t>(a.k.a. </a:t>
            </a:r>
            <a:r>
              <a:rPr lang="en-US" altLang="en-US" sz="1800" i="1"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rPr>
              <a:t>fully-funded, </a:t>
            </a:r>
            <a:r>
              <a:rPr lang="en-US" altLang="en-US" sz="18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rPr>
              <a:t>or </a:t>
            </a:r>
            <a:r>
              <a:rPr lang="en-US" altLang="en-US" sz="1800" i="1"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rPr>
              <a:t>state-regulated</a:t>
            </a:r>
            <a:r>
              <a:rPr lang="en-US" altLang="en-US" sz="18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rPr>
              <a:t>) – The </a:t>
            </a:r>
            <a:r>
              <a:rPr lang="en-US" altLang="en-US" sz="1800" b="1"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rPr>
              <a:t>health plan </a:t>
            </a:r>
            <a:r>
              <a:rPr lang="en-US" altLang="en-US" sz="18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rPr>
              <a:t>bears the financial responsibility of administering benefits, administration costs, and guaranteeing claim payments. </a:t>
            </a:r>
          </a:p>
          <a:p>
            <a:pPr eaLnBrk="1" hangingPunct="1">
              <a:spcBef>
                <a:spcPts val="800"/>
              </a:spcBef>
              <a:buSzPct val="100000"/>
              <a:buFont typeface="Wingdings" pitchFamily="2" charset="2"/>
              <a:buChar char="§"/>
              <a:defRPr/>
            </a:pPr>
            <a:endParaRPr lang="en-US" altLang="en-US" sz="18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endParaRPr>
          </a:p>
          <a:p>
            <a:pPr lvl="1" eaLnBrk="1" hangingPunct="1">
              <a:spcBef>
                <a:spcPts val="800"/>
              </a:spcBef>
              <a:buSzPct val="100000"/>
              <a:buFont typeface="Wingdings" pitchFamily="2" charset="2"/>
              <a:buChar char="§"/>
              <a:defRPr/>
            </a:pPr>
            <a:r>
              <a:rPr lang="en-US" altLang="en-US" sz="18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rPr>
              <a:t>The </a:t>
            </a:r>
            <a:r>
              <a:rPr lang="en-US" altLang="en-US" sz="1800" b="1"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rPr>
              <a:t>Texas Department of Insurance (TDI) </a:t>
            </a:r>
            <a:r>
              <a:rPr lang="en-US" altLang="en-US" sz="18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rPr>
              <a:t>regulates and sets requirements for fully-insured health plans that are licensed in Texas.  </a:t>
            </a:r>
          </a:p>
          <a:p>
            <a:pPr lvl="2" eaLnBrk="1" hangingPunct="1">
              <a:spcBef>
                <a:spcPts val="800"/>
              </a:spcBef>
              <a:buSzPct val="100000"/>
              <a:buFont typeface="Wingdings" pitchFamily="2" charset="2"/>
              <a:buChar char="§"/>
              <a:defRPr/>
            </a:pPr>
            <a:r>
              <a:rPr lang="en-US" altLang="en-US" sz="18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rPr>
              <a:t>Complaints and appeals from patients and providers can be directed </a:t>
            </a:r>
            <a:r>
              <a:rPr lang="en-US" altLang="en-US" sz="1800" u="sng"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rPr>
              <a:t>to the TDI</a:t>
            </a:r>
            <a:r>
              <a:rPr lang="en-US" altLang="en-US" sz="18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rPr>
              <a:t>.</a:t>
            </a:r>
          </a:p>
          <a:p>
            <a:pPr lvl="1" eaLnBrk="1" hangingPunct="1">
              <a:spcBef>
                <a:spcPts val="800"/>
              </a:spcBef>
              <a:buSzPct val="100000"/>
              <a:buFont typeface="Wingdings" pitchFamily="2" charset="2"/>
              <a:buChar char="§"/>
              <a:defRPr/>
            </a:pPr>
            <a:endParaRPr lang="en-US" altLang="en-US" sz="1400" dirty="0">
              <a:latin typeface="Tahoma" pitchFamily="34" charset="0"/>
              <a:sym typeface="Calibri" pitchFamily="34" charset="0"/>
            </a:endParaRPr>
          </a:p>
          <a:p>
            <a:pPr lvl="1" eaLnBrk="1" hangingPunct="1">
              <a:spcBef>
                <a:spcPts val="700"/>
              </a:spcBef>
              <a:buSzPct val="100000"/>
              <a:buFont typeface="Wingdings" pitchFamily="2" charset="2"/>
              <a:buChar char="§"/>
              <a:defRPr/>
            </a:pP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rPr>
              <a:t>Think of this as a “base model” health plan – employers can </a:t>
            </a:r>
            <a:r>
              <a:rPr lang="en-US" sz="1800" u="sng"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rPr>
              <a:t>add</a:t>
            </a: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rPr>
              <a:t> covered services to the base policy, but can’t modify or opt out of benefits, eliminate programs, etc.</a:t>
            </a:r>
          </a:p>
          <a:p>
            <a:pPr lvl="1" eaLnBrk="1" hangingPunct="1">
              <a:spcBef>
                <a:spcPts val="700"/>
              </a:spcBef>
              <a:buSzPct val="100000"/>
              <a:buFont typeface="Wingdings" pitchFamily="2" charset="2"/>
              <a:buChar char="§"/>
              <a:defRPr/>
            </a:pPr>
            <a:endParaRPr lang="en-US" altLang="en-US" sz="1400" dirty="0">
              <a:latin typeface="Tahoma"/>
              <a:sym typeface="Calibri" pitchFamily="34" charset="0"/>
            </a:endParaRPr>
          </a:p>
          <a:p>
            <a:pPr lvl="1" eaLnBrk="1" hangingPunct="1">
              <a:spcBef>
                <a:spcPts val="700"/>
              </a:spcBef>
              <a:buSzPct val="100000"/>
              <a:buFont typeface="Wingdings" pitchFamily="2" charset="2"/>
              <a:buChar char="§"/>
              <a:defRPr/>
            </a:pPr>
            <a:r>
              <a:rPr lang="en-US" altLang="en-US" sz="18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rPr>
              <a:t>Marketplace plans are fully-insured.</a:t>
            </a:r>
          </a:p>
        </p:txBody>
      </p:sp>
      <p:pic>
        <p:nvPicPr>
          <p:cNvPr id="7" name="Audio 6">
            <a:hlinkClick r:id="" action="ppaction://media"/>
            <a:extLst>
              <a:ext uri="{FF2B5EF4-FFF2-40B4-BE49-F238E27FC236}">
                <a16:creationId xmlns:a16="http://schemas.microsoft.com/office/drawing/2014/main" id="{25120A10-1643-4CD6-9737-B5862661AD4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632675424"/>
      </p:ext>
    </p:extLst>
  </p:cSld>
  <p:clrMapOvr>
    <a:masterClrMapping/>
  </p:clrMapOvr>
  <mc:AlternateContent xmlns:mc="http://schemas.openxmlformats.org/markup-compatibility/2006" xmlns:p14="http://schemas.microsoft.com/office/powerpoint/2010/main">
    <mc:Choice Requires="p14">
      <p:transition spd="slow" p14:dur="2000" advTm="69645"/>
    </mc:Choice>
    <mc:Fallback xmlns="">
      <p:transition spd="slow" advTm="696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p:nvPr>
        </p:nvSpPr>
        <p:spPr>
          <a:xfrm>
            <a:off x="472440" y="1"/>
            <a:ext cx="10515600"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Terms and Definitions</a:t>
            </a:r>
          </a:p>
        </p:txBody>
      </p:sp>
      <p:pic>
        <p:nvPicPr>
          <p:cNvPr id="2" name="Picture 1">
            <a:extLst>
              <a:ext uri="{FF2B5EF4-FFF2-40B4-BE49-F238E27FC236}">
                <a16:creationId xmlns:a16="http://schemas.microsoft.com/office/drawing/2014/main" id="{6FC5AC89-F3D3-9714-4A60-98D1758F7BEC}"/>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5" name="Rectangle 3">
            <a:extLst>
              <a:ext uri="{FF2B5EF4-FFF2-40B4-BE49-F238E27FC236}">
                <a16:creationId xmlns:a16="http://schemas.microsoft.com/office/drawing/2014/main" id="{6466411A-D4E3-4ED4-8D96-DFF6EBC14852}"/>
              </a:ext>
            </a:extLst>
          </p:cNvPr>
          <p:cNvSpPr>
            <a:spLocks noChangeArrowheads="1"/>
          </p:cNvSpPr>
          <p:nvPr/>
        </p:nvSpPr>
        <p:spPr bwMode="auto">
          <a:xfrm>
            <a:off x="472440" y="956593"/>
            <a:ext cx="10864049" cy="5120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marL="342900" indent="-342900" eaLnBrk="0" hangingPunct="0">
              <a:defRPr sz="4200">
                <a:solidFill>
                  <a:srgbClr val="000000"/>
                </a:solidFill>
                <a:latin typeface="GillSans" pitchFamily="34" charset="0"/>
                <a:ea typeface="ヒラギノ角ゴ ProN W3"/>
                <a:cs typeface="ヒラギノ角ゴ ProN W3"/>
                <a:sym typeface="GillSans" pitchFamily="34" charset="0"/>
              </a:defRPr>
            </a:lvl1pPr>
            <a:lvl2pPr marL="704850" indent="-285750" eaLnBrk="0" hangingPunct="0">
              <a:defRPr sz="4200">
                <a:solidFill>
                  <a:srgbClr val="000000"/>
                </a:solidFill>
                <a:latin typeface="GillSans" pitchFamily="34" charset="0"/>
                <a:ea typeface="ヒラギノ角ゴ ProN W3"/>
                <a:cs typeface="ヒラギノ角ゴ ProN W3"/>
                <a:sym typeface="GillSans" pitchFamily="34" charset="0"/>
              </a:defRPr>
            </a:lvl2pPr>
            <a:lvl3pPr marL="1143000" indent="-228600" eaLnBrk="0" hangingPunct="0">
              <a:defRPr sz="4200">
                <a:solidFill>
                  <a:srgbClr val="000000"/>
                </a:solidFill>
                <a:latin typeface="GillSans" pitchFamily="34" charset="0"/>
                <a:ea typeface="ヒラギノ角ゴ ProN W3"/>
                <a:cs typeface="ヒラギノ角ゴ ProN W3"/>
                <a:sym typeface="GillSans" pitchFamily="34" charset="0"/>
              </a:defRPr>
            </a:lvl3pPr>
            <a:lvl4pPr marL="1600200" indent="-228600" eaLnBrk="0" hangingPunct="0">
              <a:defRPr sz="4200">
                <a:solidFill>
                  <a:srgbClr val="000000"/>
                </a:solidFill>
                <a:latin typeface="GillSans" pitchFamily="34" charset="0"/>
                <a:ea typeface="ヒラギノ角ゴ ProN W3"/>
                <a:cs typeface="ヒラギノ角ゴ ProN W3"/>
                <a:sym typeface="GillSans" pitchFamily="34" charset="0"/>
              </a:defRPr>
            </a:lvl4pPr>
            <a:lvl5pPr marL="2057400" indent="-228600" eaLnBrk="0" hangingPunct="0">
              <a:defRPr sz="4200">
                <a:solidFill>
                  <a:srgbClr val="000000"/>
                </a:solidFill>
                <a:latin typeface="GillSans" pitchFamily="34" charset="0"/>
                <a:ea typeface="ヒラギノ角ゴ ProN W3"/>
                <a:cs typeface="ヒラギノ角ゴ ProN W3"/>
                <a:sym typeface="GillSans" pitchFamily="34" charset="0"/>
              </a:defRPr>
            </a:lvl5pPr>
            <a:lvl6pPr marL="25146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6pPr>
            <a:lvl7pPr marL="29718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7pPr>
            <a:lvl8pPr marL="34290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8pPr>
            <a:lvl9pPr marL="38862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9pPr>
          </a:lstStyle>
          <a:p>
            <a:pPr eaLnBrk="1" hangingPunct="1">
              <a:spcBef>
                <a:spcPts val="800"/>
              </a:spcBef>
              <a:buSzPct val="100000"/>
              <a:buFont typeface="Wingdings" pitchFamily="2" charset="2"/>
              <a:buChar char="§"/>
              <a:defRPr/>
            </a:pPr>
            <a:r>
              <a:rPr lang="en-US" altLang="en-US" sz="1800" b="1"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rPr>
              <a:t>Self-Insured </a:t>
            </a:r>
            <a:r>
              <a:rPr lang="en-US" altLang="en-US" sz="18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rPr>
              <a:t>(a.k.a. </a:t>
            </a:r>
            <a:r>
              <a:rPr lang="en-US" altLang="en-US" sz="1800" i="1"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rPr>
              <a:t>self-funded</a:t>
            </a:r>
            <a:r>
              <a:rPr lang="en-US" altLang="en-US" sz="18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rPr>
              <a:t>, or </a:t>
            </a:r>
            <a:r>
              <a:rPr lang="en-US" altLang="en-US" sz="1800" i="1"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rPr>
              <a:t>Administrative Services Only</a:t>
            </a:r>
            <a:r>
              <a:rPr lang="en-US" altLang="en-US" sz="18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rPr>
              <a:t>) – The </a:t>
            </a:r>
            <a:r>
              <a:rPr lang="en-US" altLang="en-US" sz="1800" b="1"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rPr>
              <a:t>employer</a:t>
            </a:r>
            <a:r>
              <a:rPr lang="en-US" altLang="en-US" sz="18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rPr>
              <a:t> bears the financial responsibility of claim payments. </a:t>
            </a:r>
          </a:p>
          <a:p>
            <a:pPr eaLnBrk="1" hangingPunct="1">
              <a:spcBef>
                <a:spcPts val="800"/>
              </a:spcBef>
              <a:buSzPct val="100000"/>
              <a:buFont typeface="Wingdings" pitchFamily="2" charset="2"/>
              <a:buChar char="§"/>
              <a:defRPr/>
            </a:pPr>
            <a:endParaRPr lang="en-US" altLang="en-US" sz="8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endParaRPr>
          </a:p>
          <a:p>
            <a:pPr eaLnBrk="1" hangingPunct="1">
              <a:spcBef>
                <a:spcPts val="800"/>
              </a:spcBef>
              <a:buSzPct val="100000"/>
              <a:buFont typeface="Wingdings" pitchFamily="2" charset="2"/>
              <a:buChar char="§"/>
              <a:defRPr/>
            </a:pPr>
            <a:r>
              <a:rPr lang="en-US" altLang="en-US" sz="18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rPr>
              <a:t>Large employer groups generally favor this arrangement.</a:t>
            </a:r>
          </a:p>
          <a:p>
            <a:pPr marL="0" indent="0" eaLnBrk="1" hangingPunct="1">
              <a:spcBef>
                <a:spcPts val="800"/>
              </a:spcBef>
              <a:buSzPct val="100000"/>
              <a:defRPr/>
            </a:pPr>
            <a:endParaRPr lang="en-US" altLang="en-US" sz="8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endParaRPr>
          </a:p>
          <a:p>
            <a:pPr eaLnBrk="1" hangingPunct="1">
              <a:spcBef>
                <a:spcPts val="800"/>
              </a:spcBef>
              <a:buSzPct val="100000"/>
              <a:buFont typeface="Wingdings" pitchFamily="2" charset="2"/>
              <a:buChar char="§"/>
              <a:defRPr/>
            </a:pPr>
            <a:r>
              <a:rPr lang="en-US" altLang="en-US" sz="18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rPr>
              <a:t>This arrangement includes setting up a fund from which claim payments are made, and all other administrative aspects of managing a benefit plan (administering benefits, claims processing, utilization management, etc.) are handled by the health plan.</a:t>
            </a:r>
          </a:p>
          <a:p>
            <a:pPr marL="0" indent="0" eaLnBrk="1" hangingPunct="1">
              <a:spcBef>
                <a:spcPts val="800"/>
              </a:spcBef>
              <a:buSzPct val="100000"/>
              <a:defRPr/>
            </a:pPr>
            <a:endParaRPr lang="en-US" altLang="en-US" sz="8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endParaRPr>
          </a:p>
          <a:p>
            <a:pPr eaLnBrk="1" hangingPunct="1">
              <a:spcBef>
                <a:spcPts val="800"/>
              </a:spcBef>
              <a:buSzPct val="100000"/>
              <a:buFont typeface="Wingdings" pitchFamily="2" charset="2"/>
              <a:buChar char="§"/>
              <a:defRPr/>
            </a:pPr>
            <a:r>
              <a:rPr lang="en-US" altLang="en-US" sz="18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rPr>
              <a:t>Self-insured policies are </a:t>
            </a:r>
            <a:r>
              <a:rPr lang="en-US" altLang="en-US" sz="1800" u="sng"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rPr>
              <a:t>exempt from state regulation</a:t>
            </a:r>
            <a:r>
              <a:rPr lang="en-US" altLang="en-US" sz="18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rPr>
              <a:t> (TDI) and also from any reform activities undertaken at the state level.</a:t>
            </a:r>
          </a:p>
          <a:p>
            <a:pPr marL="0" indent="0" eaLnBrk="1" hangingPunct="1">
              <a:spcBef>
                <a:spcPts val="800"/>
              </a:spcBef>
              <a:buSzPct val="100000"/>
              <a:defRPr/>
            </a:pPr>
            <a:endParaRPr lang="en-US" alt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eaLnBrk="1" hangingPunct="1">
              <a:spcBef>
                <a:spcPts val="700"/>
              </a:spcBef>
              <a:buSzPct val="100000"/>
              <a:buFont typeface="Wingdings" pitchFamily="2" charset="2"/>
              <a:buChar char="§"/>
              <a:defRPr/>
            </a:pPr>
            <a:r>
              <a:rPr lang="en-US" altLang="en-US" sz="18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rPr>
              <a:t>The </a:t>
            </a:r>
            <a:r>
              <a:rPr lang="en-US" altLang="en-US" sz="1800" b="1"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rPr>
              <a:t>Employee Retirement Income Security Act of 1974 (ERISA) </a:t>
            </a:r>
            <a:r>
              <a:rPr lang="en-US" altLang="en-US" sz="18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rPr>
              <a:t>regulates the operation of self-insured health plans.</a:t>
            </a:r>
          </a:p>
          <a:p>
            <a:pPr lvl="1" eaLnBrk="1" hangingPunct="1">
              <a:spcBef>
                <a:spcPts val="700"/>
              </a:spcBef>
              <a:buSzPct val="100000"/>
              <a:buFont typeface="Wingdings" pitchFamily="2" charset="2"/>
              <a:buChar char="§"/>
              <a:defRPr/>
            </a:pPr>
            <a:r>
              <a:rPr lang="en-US" altLang="en-US" sz="18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rPr>
              <a:t>Complaints and appeals from patients and providers can be directed </a:t>
            </a:r>
            <a:r>
              <a:rPr lang="en-US" altLang="en-US" sz="1800" u="sng"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rPr>
              <a:t>to the employer</a:t>
            </a:r>
            <a:r>
              <a:rPr lang="en-US" altLang="en-US" sz="18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rPr>
              <a:t>.</a:t>
            </a:r>
          </a:p>
          <a:p>
            <a:pPr marL="0" indent="0" eaLnBrk="1" hangingPunct="1">
              <a:spcBef>
                <a:spcPts val="700"/>
              </a:spcBef>
              <a:buSzPct val="100000"/>
              <a:defRPr/>
            </a:pPr>
            <a:endParaRPr lang="en-US" altLang="en-US" sz="8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endParaRPr>
          </a:p>
          <a:p>
            <a:pPr eaLnBrk="1" hangingPunct="1">
              <a:spcBef>
                <a:spcPts val="700"/>
              </a:spcBef>
              <a:buSzPct val="100000"/>
              <a:buFont typeface="Wingdings" pitchFamily="2" charset="2"/>
              <a:buChar char="§"/>
              <a:defRPr/>
            </a:pPr>
            <a:r>
              <a:rPr lang="en-US" sz="18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rPr>
              <a:t>Think of this as a “custom designed” health plan – employers can add to or remove covered benefits, eliminate programs, etc.</a:t>
            </a:r>
          </a:p>
        </p:txBody>
      </p:sp>
      <p:pic>
        <p:nvPicPr>
          <p:cNvPr id="16" name="Audio 15">
            <a:hlinkClick r:id="" action="ppaction://media"/>
            <a:extLst>
              <a:ext uri="{FF2B5EF4-FFF2-40B4-BE49-F238E27FC236}">
                <a16:creationId xmlns:a16="http://schemas.microsoft.com/office/drawing/2014/main" id="{B40C9668-AB0F-4457-AF0D-48D9CD86B8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965523301"/>
      </p:ext>
    </p:extLst>
  </p:cSld>
  <p:clrMapOvr>
    <a:masterClrMapping/>
  </p:clrMapOvr>
  <mc:AlternateContent xmlns:mc="http://schemas.openxmlformats.org/markup-compatibility/2006" xmlns:p14="http://schemas.microsoft.com/office/powerpoint/2010/main">
    <mc:Choice Requires="p14">
      <p:transition spd="slow" p14:dur="2000" advTm="117925"/>
    </mc:Choice>
    <mc:Fallback xmlns="">
      <p:transition spd="slow" advTm="1179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6FC5AC89-F3D3-9714-4A60-98D1758F7BEC}"/>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7" name="Title 1">
            <a:extLst>
              <a:ext uri="{FF2B5EF4-FFF2-40B4-BE49-F238E27FC236}">
                <a16:creationId xmlns:a16="http://schemas.microsoft.com/office/drawing/2014/main" id="{DF260509-2280-4256-9221-4DCBC14893AF}"/>
              </a:ext>
            </a:extLst>
          </p:cNvPr>
          <p:cNvSpPr txBox="1">
            <a:spLocks/>
          </p:cNvSpPr>
          <p:nvPr/>
        </p:nvSpPr>
        <p:spPr>
          <a:xfrm>
            <a:off x="1553592" y="1882066"/>
            <a:ext cx="9570128" cy="27079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n-US" sz="4800" strike="sngStrike"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800" b="1" dirty="0">
                <a:solidFill>
                  <a:srgbClr val="B86747"/>
                </a:solidFill>
                <a:latin typeface="Tahoma" panose="020B0604030504040204" pitchFamily="34" charset="0"/>
                <a:ea typeface="Tahoma" panose="020B0604030504040204" pitchFamily="34" charset="0"/>
                <a:cs typeface="Tahoma" panose="020B0604030504040204" pitchFamily="34" charset="0"/>
              </a:rPr>
              <a:t>Individual and Family Deductible and Co-Insurance Examples</a:t>
            </a:r>
          </a:p>
        </p:txBody>
      </p:sp>
      <p:pic>
        <p:nvPicPr>
          <p:cNvPr id="5" name="Audio 4">
            <a:hlinkClick r:id="" action="ppaction://media"/>
            <a:extLst>
              <a:ext uri="{FF2B5EF4-FFF2-40B4-BE49-F238E27FC236}">
                <a16:creationId xmlns:a16="http://schemas.microsoft.com/office/drawing/2014/main" id="{02DC35D4-1B78-4CA2-ACE7-6FBDEB7ADBE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055746040"/>
      </p:ext>
    </p:extLst>
  </p:cSld>
  <p:clrMapOvr>
    <a:masterClrMapping/>
  </p:clrMapOvr>
  <mc:AlternateContent xmlns:mc="http://schemas.openxmlformats.org/markup-compatibility/2006" xmlns:p14="http://schemas.microsoft.com/office/powerpoint/2010/main">
    <mc:Choice Requires="p14">
      <p:transition spd="slow" p14:dur="2000" advTm="14422"/>
    </mc:Choice>
    <mc:Fallback xmlns="">
      <p:transition spd="slow" advTm="144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p:nvPr>
        </p:nvSpPr>
        <p:spPr>
          <a:xfrm>
            <a:off x="472440" y="1"/>
            <a:ext cx="11583436" cy="876692"/>
          </a:xfrm>
        </p:spPr>
        <p:txBody>
          <a:bodyPr>
            <a:norm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Individual Deductible and Co-insurance Example</a:t>
            </a:r>
          </a:p>
        </p:txBody>
      </p:sp>
      <p:pic>
        <p:nvPicPr>
          <p:cNvPr id="2" name="Picture 1">
            <a:extLst>
              <a:ext uri="{FF2B5EF4-FFF2-40B4-BE49-F238E27FC236}">
                <a16:creationId xmlns:a16="http://schemas.microsoft.com/office/drawing/2014/main" id="{6FC5AC89-F3D3-9714-4A60-98D1758F7BEC}"/>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8" name="Content Placeholder 2">
            <a:extLst>
              <a:ext uri="{FF2B5EF4-FFF2-40B4-BE49-F238E27FC236}">
                <a16:creationId xmlns:a16="http://schemas.microsoft.com/office/drawing/2014/main" id="{0174E739-1F6B-470F-9715-37E4B235E929}"/>
              </a:ext>
            </a:extLst>
          </p:cNvPr>
          <p:cNvSpPr txBox="1">
            <a:spLocks/>
          </p:cNvSpPr>
          <p:nvPr/>
        </p:nvSpPr>
        <p:spPr>
          <a:xfrm>
            <a:off x="472440" y="1387089"/>
            <a:ext cx="11370372" cy="4314641"/>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Clr>
                <a:srgbClr val="B86747"/>
              </a:buClr>
              <a:buSzPct val="85000"/>
            </a:pPr>
            <a:r>
              <a:rPr lang="en-US" sz="2000" dirty="0">
                <a:solidFill>
                  <a:srgbClr val="B86747"/>
                </a:solidFill>
                <a:latin typeface="Tahoma" panose="020B0604030504040204" pitchFamily="34" charset="0"/>
                <a:ea typeface="Tahoma" panose="020B0604030504040204" pitchFamily="34" charset="0"/>
                <a:cs typeface="Tahoma" panose="020B0604030504040204" pitchFamily="34" charset="0"/>
                <a:sym typeface="GillSans" pitchFamily="34" charset="0"/>
              </a:rPr>
              <a:t>Your plan, together with your amount due, reimburses your provider </a:t>
            </a:r>
            <a:r>
              <a:rPr lang="en-US" sz="2000" b="1" dirty="0">
                <a:solidFill>
                  <a:srgbClr val="B86747"/>
                </a:solidFill>
                <a:latin typeface="Tahoma" panose="020B0604030504040204" pitchFamily="34" charset="0"/>
                <a:ea typeface="Tahoma" panose="020B0604030504040204" pitchFamily="34" charset="0"/>
                <a:cs typeface="Tahoma" panose="020B0604030504040204" pitchFamily="34" charset="0"/>
                <a:sym typeface="GillSans" pitchFamily="34" charset="0"/>
              </a:rPr>
              <a:t>$800 </a:t>
            </a:r>
            <a:r>
              <a:rPr lang="en-US" sz="2000" dirty="0">
                <a:solidFill>
                  <a:srgbClr val="B86747"/>
                </a:solidFill>
                <a:latin typeface="Tahoma" panose="020B0604030504040204" pitchFamily="34" charset="0"/>
                <a:ea typeface="Tahoma" panose="020B0604030504040204" pitchFamily="34" charset="0"/>
                <a:cs typeface="Tahoma" panose="020B0604030504040204" pitchFamily="34" charset="0"/>
                <a:sym typeface="GillSans" pitchFamily="34" charset="0"/>
              </a:rPr>
              <a:t>for a procedure.</a:t>
            </a:r>
          </a:p>
          <a:p>
            <a:pPr marL="342900" indent="-342900" algn="l">
              <a:buClr>
                <a:srgbClr val="B86747"/>
              </a:buClr>
              <a:buSzPct val="85000"/>
              <a:buFont typeface="Wingdings" panose="05000000000000000000" pitchFamily="2" charset="2"/>
              <a:buChar char="§"/>
            </a:pPr>
            <a:endParaRPr lang="en-US" sz="2000" dirty="0">
              <a:solidFill>
                <a:srgbClr val="B86747"/>
              </a:solidFill>
              <a:latin typeface="Tahoma" panose="020B0604030504040204" pitchFamily="34" charset="0"/>
              <a:ea typeface="Tahoma" panose="020B0604030504040204" pitchFamily="34" charset="0"/>
              <a:cs typeface="Tahoma" panose="020B0604030504040204" pitchFamily="34" charset="0"/>
              <a:sym typeface="GillSans" pitchFamily="34" charset="0"/>
            </a:endParaRPr>
          </a:p>
          <a:p>
            <a:pPr algn="l">
              <a:buClr>
                <a:srgbClr val="B86747"/>
              </a:buClr>
              <a:buSzPct val="85000"/>
            </a:pPr>
            <a:r>
              <a:rPr lang="en-US" sz="2000" dirty="0">
                <a:solidFill>
                  <a:srgbClr val="B86747"/>
                </a:solidFill>
                <a:latin typeface="Tahoma" panose="020B0604030504040204" pitchFamily="34" charset="0"/>
                <a:ea typeface="Tahoma" panose="020B0604030504040204" pitchFamily="34" charset="0"/>
                <a:cs typeface="Tahoma" panose="020B0604030504040204" pitchFamily="34" charset="0"/>
              </a:rPr>
              <a:t>You have a </a:t>
            </a:r>
            <a:r>
              <a:rPr lang="en-US" sz="2000" b="1" dirty="0">
                <a:solidFill>
                  <a:srgbClr val="0070C0"/>
                </a:solidFill>
                <a:latin typeface="Tahoma"/>
                <a:ea typeface="Tahoma"/>
                <a:cs typeface="Tahoma"/>
              </a:rPr>
              <a:t>$500</a:t>
            </a:r>
            <a:r>
              <a:rPr lang="en-US" sz="2000" b="1" dirty="0">
                <a:latin typeface="Tahoma"/>
                <a:ea typeface="Tahoma"/>
                <a:cs typeface="Tahoma"/>
              </a:rPr>
              <a:t> </a:t>
            </a:r>
            <a:r>
              <a:rPr lang="en-US" sz="2000" dirty="0">
                <a:solidFill>
                  <a:srgbClr val="B86747"/>
                </a:solidFill>
                <a:latin typeface="Tahoma" panose="020B0604030504040204" pitchFamily="34" charset="0"/>
                <a:ea typeface="Tahoma" panose="020B0604030504040204" pitchFamily="34" charset="0"/>
                <a:cs typeface="Tahoma" panose="020B0604030504040204" pitchFamily="34" charset="0"/>
              </a:rPr>
              <a:t>deductible and your co-insurance is </a:t>
            </a:r>
            <a:r>
              <a:rPr lang="en-US" sz="2000" b="1" dirty="0">
                <a:solidFill>
                  <a:srgbClr val="B86747"/>
                </a:solidFill>
                <a:latin typeface="Tahoma" panose="020B0604030504040204" pitchFamily="34" charset="0"/>
                <a:ea typeface="Tahoma" panose="020B0604030504040204" pitchFamily="34" charset="0"/>
                <a:cs typeface="Tahoma" panose="020B0604030504040204" pitchFamily="34" charset="0"/>
              </a:rPr>
              <a:t>20%.</a:t>
            </a:r>
            <a:r>
              <a:rPr lang="en-US" sz="1600" dirty="0">
                <a:latin typeface="Tahoma"/>
                <a:ea typeface="Tahoma"/>
                <a:cs typeface="Tahoma"/>
              </a:rPr>
              <a:t> </a:t>
            </a:r>
            <a:endParaRPr lang="en-US" sz="1600" b="1" dirty="0">
              <a:solidFill>
                <a:schemeClr val="bg1">
                  <a:lumMod val="85000"/>
                </a:schemeClr>
              </a:solidFill>
              <a:latin typeface="Tahoma"/>
              <a:ea typeface="Tahoma"/>
              <a:cs typeface="Tahoma"/>
            </a:endParaRPr>
          </a:p>
        </p:txBody>
      </p:sp>
      <p:pic>
        <p:nvPicPr>
          <p:cNvPr id="5" name="Audio 4">
            <a:hlinkClick r:id="" action="ppaction://media"/>
            <a:extLst>
              <a:ext uri="{FF2B5EF4-FFF2-40B4-BE49-F238E27FC236}">
                <a16:creationId xmlns:a16="http://schemas.microsoft.com/office/drawing/2014/main" id="{38B03E53-13D2-452A-A53A-7964935DC8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230626995"/>
      </p:ext>
    </p:extLst>
  </p:cSld>
  <p:clrMapOvr>
    <a:masterClrMapping/>
  </p:clrMapOvr>
  <mc:AlternateContent xmlns:mc="http://schemas.openxmlformats.org/markup-compatibility/2006" xmlns:p14="http://schemas.microsoft.com/office/powerpoint/2010/main">
    <mc:Choice Requires="p14">
      <p:transition spd="slow" p14:dur="2000" advTm="27064"/>
    </mc:Choice>
    <mc:Fallback xmlns="">
      <p:transition spd="slow" advTm="27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p:nvPr>
        </p:nvSpPr>
        <p:spPr>
          <a:xfrm>
            <a:off x="472440" y="1"/>
            <a:ext cx="11583436" cy="876692"/>
          </a:xfrm>
        </p:spPr>
        <p:txBody>
          <a:bodyPr>
            <a:norm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Individual Deductible and Co-insurance Example</a:t>
            </a:r>
          </a:p>
        </p:txBody>
      </p:sp>
      <p:pic>
        <p:nvPicPr>
          <p:cNvPr id="2" name="Picture 1">
            <a:extLst>
              <a:ext uri="{FF2B5EF4-FFF2-40B4-BE49-F238E27FC236}">
                <a16:creationId xmlns:a16="http://schemas.microsoft.com/office/drawing/2014/main" id="{6FC5AC89-F3D3-9714-4A60-98D1758F7BEC}"/>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6" name="Content Placeholder 2">
            <a:extLst>
              <a:ext uri="{FF2B5EF4-FFF2-40B4-BE49-F238E27FC236}">
                <a16:creationId xmlns:a16="http://schemas.microsoft.com/office/drawing/2014/main" id="{D178608C-4321-4BD9-89A6-D86FB0387C01}"/>
              </a:ext>
            </a:extLst>
          </p:cNvPr>
          <p:cNvSpPr txBox="1">
            <a:spLocks/>
          </p:cNvSpPr>
          <p:nvPr/>
        </p:nvSpPr>
        <p:spPr>
          <a:xfrm>
            <a:off x="560717" y="1271679"/>
            <a:ext cx="11299850" cy="4314641"/>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Clr>
                <a:srgbClr val="B86747"/>
              </a:buClr>
              <a:buSzPct val="85000"/>
              <a:buFont typeface="Wingdings" panose="05000000000000000000" pitchFamily="2" charset="2"/>
              <a:buChar char="§"/>
            </a:pPr>
            <a:r>
              <a:rPr lang="en-US" sz="2000" dirty="0">
                <a:solidFill>
                  <a:srgbClr val="B86747"/>
                </a:solidFill>
                <a:latin typeface="Tahoma" panose="020B0604030504040204" pitchFamily="34" charset="0"/>
                <a:ea typeface="Tahoma" panose="020B0604030504040204" pitchFamily="34" charset="0"/>
                <a:cs typeface="Tahoma" panose="020B0604030504040204" pitchFamily="34" charset="0"/>
              </a:rPr>
              <a:t>Your plan, together with your amount due, reimburses your provider </a:t>
            </a:r>
            <a:r>
              <a:rPr lang="en-US" sz="2000" b="1" dirty="0">
                <a:solidFill>
                  <a:srgbClr val="B86747"/>
                </a:solidFill>
                <a:latin typeface="Tahoma" panose="020B0604030504040204" pitchFamily="34" charset="0"/>
                <a:ea typeface="Tahoma" panose="020B0604030504040204" pitchFamily="34" charset="0"/>
                <a:cs typeface="Tahoma" panose="020B0604030504040204" pitchFamily="34" charset="0"/>
              </a:rPr>
              <a:t>$800 </a:t>
            </a:r>
            <a:r>
              <a:rPr lang="en-US" sz="2000" dirty="0">
                <a:solidFill>
                  <a:srgbClr val="B86747"/>
                </a:solidFill>
                <a:latin typeface="Tahoma" panose="020B0604030504040204" pitchFamily="34" charset="0"/>
                <a:ea typeface="Tahoma" panose="020B0604030504040204" pitchFamily="34" charset="0"/>
                <a:cs typeface="Tahoma" panose="020B0604030504040204" pitchFamily="34" charset="0"/>
              </a:rPr>
              <a:t>for a procedure.</a:t>
            </a:r>
          </a:p>
          <a:p>
            <a:pPr marL="342900" indent="-342900" algn="l">
              <a:buClr>
                <a:srgbClr val="B86747"/>
              </a:buClr>
              <a:buSzPct val="85000"/>
              <a:buFont typeface="Wingdings" panose="05000000000000000000" pitchFamily="2" charset="2"/>
              <a:buChar char="§"/>
            </a:pPr>
            <a:r>
              <a:rPr lang="en-US" sz="2000" dirty="0">
                <a:solidFill>
                  <a:srgbClr val="B86747"/>
                </a:solidFill>
                <a:latin typeface="Tahoma" panose="020B0604030504040204" pitchFamily="34" charset="0"/>
                <a:ea typeface="Tahoma" panose="020B0604030504040204" pitchFamily="34" charset="0"/>
                <a:cs typeface="Tahoma" panose="020B0604030504040204" pitchFamily="34" charset="0"/>
              </a:rPr>
              <a:t>You have a </a:t>
            </a:r>
            <a:r>
              <a:rPr lang="en-US" sz="2000" b="1" dirty="0">
                <a:solidFill>
                  <a:srgbClr val="0070C0"/>
                </a:solidFill>
                <a:latin typeface="Tahoma"/>
                <a:ea typeface="Tahoma"/>
                <a:cs typeface="Tahoma"/>
              </a:rPr>
              <a:t>$500</a:t>
            </a:r>
            <a:r>
              <a:rPr lang="en-US" sz="2000" b="1" dirty="0">
                <a:latin typeface="Tahoma"/>
                <a:ea typeface="Tahoma"/>
                <a:cs typeface="Tahoma"/>
              </a:rPr>
              <a:t> </a:t>
            </a:r>
            <a:r>
              <a:rPr lang="en-US" sz="2000" dirty="0">
                <a:solidFill>
                  <a:srgbClr val="B86747"/>
                </a:solidFill>
                <a:latin typeface="Tahoma"/>
                <a:ea typeface="Tahoma"/>
                <a:cs typeface="Tahoma"/>
              </a:rPr>
              <a:t>deductible</a:t>
            </a:r>
            <a:r>
              <a:rPr lang="en-US" sz="1600" dirty="0">
                <a:latin typeface="Tahoma"/>
                <a:ea typeface="Tahoma"/>
                <a:cs typeface="Tahoma"/>
              </a:rPr>
              <a:t> </a:t>
            </a:r>
            <a:r>
              <a:rPr lang="en-US" sz="2000" dirty="0">
                <a:solidFill>
                  <a:schemeClr val="bg1">
                    <a:lumMod val="85000"/>
                  </a:schemeClr>
                </a:solidFill>
                <a:latin typeface="Tahoma"/>
                <a:ea typeface="Tahoma"/>
                <a:cs typeface="Tahoma"/>
              </a:rPr>
              <a:t>and your co-insurance is </a:t>
            </a:r>
            <a:r>
              <a:rPr lang="en-US" sz="2000" b="1" dirty="0">
                <a:solidFill>
                  <a:schemeClr val="bg1">
                    <a:lumMod val="85000"/>
                  </a:schemeClr>
                </a:solidFill>
                <a:latin typeface="Tahoma"/>
                <a:ea typeface="Tahoma"/>
                <a:cs typeface="Tahoma"/>
              </a:rPr>
              <a:t>20%</a:t>
            </a:r>
            <a:r>
              <a:rPr lang="en-US" sz="2000" dirty="0">
                <a:solidFill>
                  <a:schemeClr val="bg1">
                    <a:lumMod val="85000"/>
                  </a:schemeClr>
                </a:solidFill>
                <a:latin typeface="Tahoma"/>
                <a:ea typeface="Tahoma"/>
                <a:cs typeface="Tahoma"/>
              </a:rPr>
              <a:t>. </a:t>
            </a:r>
          </a:p>
          <a:p>
            <a:pPr marL="1028700" lvl="1" indent="-342900" algn="l">
              <a:buClr>
                <a:srgbClr val="B86747"/>
              </a:buClr>
              <a:buSzPct val="85000"/>
              <a:buFont typeface="Wingdings" panose="05000000000000000000" pitchFamily="2" charset="2"/>
              <a:buChar char="§"/>
            </a:pPr>
            <a:r>
              <a:rPr lang="en-US" b="1" dirty="0">
                <a:solidFill>
                  <a:srgbClr val="B86747"/>
                </a:solidFill>
                <a:latin typeface="Tahoma"/>
                <a:ea typeface="Tahoma"/>
                <a:cs typeface="Tahoma"/>
              </a:rPr>
              <a:t>$800.00 </a:t>
            </a:r>
            <a:r>
              <a:rPr lang="en-US" dirty="0">
                <a:solidFill>
                  <a:srgbClr val="B86747"/>
                </a:solidFill>
                <a:latin typeface="Tahoma"/>
                <a:ea typeface="Tahoma"/>
                <a:cs typeface="Tahoma"/>
              </a:rPr>
              <a:t>(the amount paid by patient and insurance)</a:t>
            </a:r>
          </a:p>
          <a:p>
            <a:pPr marL="1028700" lvl="1" indent="-342900" algn="l">
              <a:buClr>
                <a:srgbClr val="B86747"/>
              </a:buClr>
              <a:buSzPct val="85000"/>
              <a:buFont typeface="Wingdings" panose="05000000000000000000" pitchFamily="2" charset="2"/>
              <a:buChar char="§"/>
            </a:pPr>
            <a:r>
              <a:rPr lang="en-US" b="1" dirty="0">
                <a:solidFill>
                  <a:srgbClr val="0070C0"/>
                </a:solidFill>
                <a:latin typeface="Tahoma"/>
                <a:ea typeface="Tahoma"/>
                <a:cs typeface="Tahoma"/>
              </a:rPr>
              <a:t>-500.00 </a:t>
            </a:r>
            <a:r>
              <a:rPr lang="en-US" dirty="0">
                <a:solidFill>
                  <a:srgbClr val="0070C0"/>
                </a:solidFill>
                <a:latin typeface="Tahoma"/>
                <a:ea typeface="Tahoma"/>
                <a:cs typeface="Tahoma"/>
              </a:rPr>
              <a:t>(your deductible owed)</a:t>
            </a:r>
            <a:r>
              <a:rPr lang="en-US" dirty="0">
                <a:latin typeface="Tahoma"/>
                <a:ea typeface="Tahoma"/>
                <a:cs typeface="Tahoma"/>
              </a:rPr>
              <a:t> </a:t>
            </a:r>
            <a:r>
              <a:rPr lang="en-US" dirty="0">
                <a:solidFill>
                  <a:srgbClr val="B86747"/>
                </a:solidFill>
                <a:latin typeface="Tahoma"/>
                <a:ea typeface="Tahoma"/>
                <a:cs typeface="Tahoma"/>
              </a:rPr>
              <a:t>= </a:t>
            </a:r>
            <a:r>
              <a:rPr lang="en-US" u="sng" dirty="0">
                <a:solidFill>
                  <a:srgbClr val="B86747"/>
                </a:solidFill>
                <a:latin typeface="Tahoma"/>
                <a:ea typeface="Tahoma"/>
                <a:cs typeface="Tahoma"/>
              </a:rPr>
              <a:t>$300.00</a:t>
            </a:r>
            <a:r>
              <a:rPr lang="en-US" dirty="0">
                <a:solidFill>
                  <a:srgbClr val="B86747"/>
                </a:solidFill>
                <a:latin typeface="Tahoma"/>
                <a:ea typeface="Tahoma"/>
                <a:cs typeface="Tahoma"/>
              </a:rPr>
              <a:t> remaining</a:t>
            </a:r>
          </a:p>
          <a:p>
            <a:pPr marL="1028700" lvl="1" indent="-342900" algn="l">
              <a:buClr>
                <a:srgbClr val="B86747"/>
              </a:buClr>
              <a:buSzPct val="85000"/>
              <a:buFont typeface="Wingdings" panose="05000000000000000000" pitchFamily="2" charset="2"/>
              <a:buChar char="§"/>
            </a:pPr>
            <a:r>
              <a:rPr lang="en-US" dirty="0">
                <a:solidFill>
                  <a:schemeClr val="bg1">
                    <a:lumMod val="85000"/>
                  </a:schemeClr>
                </a:solidFill>
                <a:latin typeface="Tahoma"/>
                <a:ea typeface="Tahoma"/>
                <a:cs typeface="Tahoma"/>
              </a:rPr>
              <a:t>$300 x 20% co-insurance due </a:t>
            </a:r>
            <a:r>
              <a:rPr lang="en-US" b="1" dirty="0">
                <a:solidFill>
                  <a:schemeClr val="bg1">
                    <a:lumMod val="85000"/>
                  </a:schemeClr>
                </a:solidFill>
                <a:latin typeface="Tahoma"/>
                <a:ea typeface="Tahoma"/>
                <a:cs typeface="Tahoma"/>
              </a:rPr>
              <a:t>= $60 </a:t>
            </a:r>
            <a:r>
              <a:rPr lang="en-US" dirty="0">
                <a:solidFill>
                  <a:schemeClr val="bg1">
                    <a:lumMod val="85000"/>
                  </a:schemeClr>
                </a:solidFill>
                <a:latin typeface="Tahoma"/>
                <a:ea typeface="Tahoma"/>
                <a:cs typeface="Tahoma"/>
              </a:rPr>
              <a:t>(20% of $300).</a:t>
            </a:r>
          </a:p>
          <a:p>
            <a:pPr marL="1028700" lvl="1" indent="-342900" algn="l">
              <a:buClr>
                <a:srgbClr val="B86747"/>
              </a:buClr>
              <a:buSzPct val="85000"/>
              <a:buFont typeface="Wingdings" panose="05000000000000000000" pitchFamily="2" charset="2"/>
              <a:buChar char="§"/>
            </a:pPr>
            <a:r>
              <a:rPr lang="en-US" dirty="0">
                <a:solidFill>
                  <a:schemeClr val="bg1">
                    <a:lumMod val="85000"/>
                  </a:schemeClr>
                </a:solidFill>
                <a:latin typeface="Tahoma"/>
                <a:ea typeface="Tahoma"/>
                <a:cs typeface="Tahoma"/>
              </a:rPr>
              <a:t>You owe your deductible plus 20% coinsurance = </a:t>
            </a:r>
            <a:r>
              <a:rPr lang="en-US" b="1" dirty="0">
                <a:solidFill>
                  <a:schemeClr val="bg1">
                    <a:lumMod val="85000"/>
                  </a:schemeClr>
                </a:solidFill>
                <a:latin typeface="Tahoma"/>
                <a:ea typeface="Tahoma"/>
                <a:cs typeface="Tahoma"/>
              </a:rPr>
              <a:t>$560.00.</a:t>
            </a:r>
          </a:p>
        </p:txBody>
      </p:sp>
      <p:sp>
        <p:nvSpPr>
          <p:cNvPr id="7" name="Rectangle 6">
            <a:extLst>
              <a:ext uri="{FF2B5EF4-FFF2-40B4-BE49-F238E27FC236}">
                <a16:creationId xmlns:a16="http://schemas.microsoft.com/office/drawing/2014/main" id="{70E5238D-9377-4CAB-AC84-4A0A8A7F17B3}"/>
              </a:ext>
            </a:extLst>
          </p:cNvPr>
          <p:cNvSpPr/>
          <p:nvPr/>
        </p:nvSpPr>
        <p:spPr>
          <a:xfrm>
            <a:off x="642468" y="3652423"/>
            <a:ext cx="3612190" cy="113589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AEABAB"/>
              </a:solidFill>
            </a:endParaRPr>
          </a:p>
        </p:txBody>
      </p:sp>
      <p:sp>
        <p:nvSpPr>
          <p:cNvPr id="9" name="TextBox 8">
            <a:extLst>
              <a:ext uri="{FF2B5EF4-FFF2-40B4-BE49-F238E27FC236}">
                <a16:creationId xmlns:a16="http://schemas.microsoft.com/office/drawing/2014/main" id="{7B3062FF-1EA5-481C-9371-DD5366CFCBED}"/>
              </a:ext>
            </a:extLst>
          </p:cNvPr>
          <p:cNvSpPr txBox="1"/>
          <p:nvPr/>
        </p:nvSpPr>
        <p:spPr>
          <a:xfrm>
            <a:off x="642468" y="3789483"/>
            <a:ext cx="848199" cy="86177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AEABAB"/>
                </a:solidFill>
                <a:cs typeface="Calibri"/>
              </a:rPr>
              <a:t> </a:t>
            </a:r>
            <a:r>
              <a:rPr lang="en-US" sz="1600" dirty="0">
                <a:solidFill>
                  <a:srgbClr val="AEABAB"/>
                </a:solidFill>
                <a:latin typeface="Tahoma"/>
                <a:ea typeface="Tahoma"/>
                <a:cs typeface="Tahoma"/>
              </a:rPr>
              <a:t> </a:t>
            </a:r>
            <a:r>
              <a:rPr lang="en-US" sz="1600" dirty="0">
                <a:solidFill>
                  <a:srgbClr val="B86747"/>
                </a:solidFill>
                <a:latin typeface="Tahoma"/>
                <a:ea typeface="Tahoma"/>
                <a:cs typeface="Tahoma"/>
              </a:rPr>
              <a:t>$800</a:t>
            </a:r>
          </a:p>
          <a:p>
            <a:r>
              <a:rPr lang="en-US" sz="1600" dirty="0">
                <a:latin typeface="Tahoma"/>
                <a:ea typeface="Tahoma"/>
                <a:cs typeface="Tahoma"/>
              </a:rPr>
              <a:t>- </a:t>
            </a:r>
            <a:r>
              <a:rPr lang="en-US" sz="1600" dirty="0">
                <a:solidFill>
                  <a:srgbClr val="0070C0"/>
                </a:solidFill>
                <a:latin typeface="Tahoma"/>
                <a:ea typeface="Tahoma"/>
                <a:cs typeface="Tahoma"/>
              </a:rPr>
              <a:t>$500</a:t>
            </a:r>
          </a:p>
          <a:p>
            <a:r>
              <a:rPr lang="en-US" sz="1600" dirty="0">
                <a:latin typeface="Tahoma"/>
                <a:ea typeface="Tahoma"/>
                <a:cs typeface="Tahoma"/>
              </a:rPr>
              <a:t>  </a:t>
            </a:r>
            <a:r>
              <a:rPr lang="en-US" sz="1600" dirty="0">
                <a:solidFill>
                  <a:srgbClr val="B86747"/>
                </a:solidFill>
                <a:latin typeface="Tahoma"/>
                <a:ea typeface="Tahoma"/>
                <a:cs typeface="Tahoma"/>
              </a:rPr>
              <a:t>$300</a:t>
            </a:r>
          </a:p>
        </p:txBody>
      </p:sp>
      <p:cxnSp>
        <p:nvCxnSpPr>
          <p:cNvPr id="11" name="Straight Arrow Connector 10">
            <a:extLst>
              <a:ext uri="{FF2B5EF4-FFF2-40B4-BE49-F238E27FC236}">
                <a16:creationId xmlns:a16="http://schemas.microsoft.com/office/drawing/2014/main" id="{11785984-2056-4BCA-BDBC-2A57E5DB062A}"/>
              </a:ext>
            </a:extLst>
          </p:cNvPr>
          <p:cNvCxnSpPr>
            <a:cxnSpLocks/>
          </p:cNvCxnSpPr>
          <p:nvPr/>
        </p:nvCxnSpPr>
        <p:spPr>
          <a:xfrm>
            <a:off x="753839" y="4356061"/>
            <a:ext cx="577811"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02861B3-4014-4FAD-AF22-85566ABD2F92}"/>
              </a:ext>
            </a:extLst>
          </p:cNvPr>
          <p:cNvSpPr txBox="1"/>
          <p:nvPr/>
        </p:nvSpPr>
        <p:spPr>
          <a:xfrm>
            <a:off x="1410417" y="3789483"/>
            <a:ext cx="2925992"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B86747"/>
                </a:solidFill>
                <a:latin typeface="Tahoma"/>
                <a:ea typeface="Tahoma"/>
                <a:cs typeface="Tahoma"/>
              </a:rPr>
              <a:t>Reimbursement amount</a:t>
            </a:r>
          </a:p>
        </p:txBody>
      </p:sp>
      <p:sp>
        <p:nvSpPr>
          <p:cNvPr id="13" name="TextBox 12">
            <a:extLst>
              <a:ext uri="{FF2B5EF4-FFF2-40B4-BE49-F238E27FC236}">
                <a16:creationId xmlns:a16="http://schemas.microsoft.com/office/drawing/2014/main" id="{B67951A0-9B95-4DC8-9187-9CE4B2AF1A90}"/>
              </a:ext>
            </a:extLst>
          </p:cNvPr>
          <p:cNvSpPr txBox="1"/>
          <p:nvPr/>
        </p:nvSpPr>
        <p:spPr>
          <a:xfrm>
            <a:off x="1414105" y="4051093"/>
            <a:ext cx="2727683"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0070C0"/>
                </a:solidFill>
                <a:latin typeface="Tahoma"/>
                <a:ea typeface="Tahoma"/>
                <a:cs typeface="Tahoma"/>
              </a:rPr>
              <a:t>Your deductible owed</a:t>
            </a:r>
          </a:p>
        </p:txBody>
      </p:sp>
      <p:sp>
        <p:nvSpPr>
          <p:cNvPr id="14" name="TextBox 13">
            <a:extLst>
              <a:ext uri="{FF2B5EF4-FFF2-40B4-BE49-F238E27FC236}">
                <a16:creationId xmlns:a16="http://schemas.microsoft.com/office/drawing/2014/main" id="{7C6D5D0D-22F9-40BE-A427-ED11520BDF42}"/>
              </a:ext>
            </a:extLst>
          </p:cNvPr>
          <p:cNvSpPr txBox="1"/>
          <p:nvPr/>
        </p:nvSpPr>
        <p:spPr>
          <a:xfrm>
            <a:off x="1414105" y="4320299"/>
            <a:ext cx="2727683"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B86747"/>
                </a:solidFill>
                <a:latin typeface="Tahoma"/>
                <a:ea typeface="Tahoma"/>
                <a:cs typeface="Tahoma"/>
              </a:rPr>
              <a:t>Remaining amount due</a:t>
            </a:r>
          </a:p>
        </p:txBody>
      </p:sp>
      <p:pic>
        <p:nvPicPr>
          <p:cNvPr id="3" name="Audio 2">
            <a:hlinkClick r:id="" action="ppaction://media"/>
            <a:extLst>
              <a:ext uri="{FF2B5EF4-FFF2-40B4-BE49-F238E27FC236}">
                <a16:creationId xmlns:a16="http://schemas.microsoft.com/office/drawing/2014/main" id="{6DE19BDD-04AB-4C4C-A801-5467EB02ABF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402830455"/>
      </p:ext>
    </p:extLst>
  </p:cSld>
  <p:clrMapOvr>
    <a:masterClrMapping/>
  </p:clrMapOvr>
  <mc:AlternateContent xmlns:mc="http://schemas.openxmlformats.org/markup-compatibility/2006" xmlns:p14="http://schemas.microsoft.com/office/powerpoint/2010/main">
    <mc:Choice Requires="p14">
      <p:transition spd="slow" p14:dur="2000" advTm="40093"/>
    </mc:Choice>
    <mc:Fallback xmlns="">
      <p:transition spd="slow" advTm="40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p:nvPr>
        </p:nvSpPr>
        <p:spPr>
          <a:xfrm>
            <a:off x="472440" y="1"/>
            <a:ext cx="10515600"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Objectives</a:t>
            </a:r>
          </a:p>
        </p:txBody>
      </p:sp>
      <p:pic>
        <p:nvPicPr>
          <p:cNvPr id="2" name="Picture 1">
            <a:extLst>
              <a:ext uri="{FF2B5EF4-FFF2-40B4-BE49-F238E27FC236}">
                <a16:creationId xmlns:a16="http://schemas.microsoft.com/office/drawing/2014/main" id="{1B4FFF84-B989-EF2C-EED4-9C9C47DCED8E}"/>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8" name="Content Placeholder 7">
            <a:extLst>
              <a:ext uri="{FF2B5EF4-FFF2-40B4-BE49-F238E27FC236}">
                <a16:creationId xmlns:a16="http://schemas.microsoft.com/office/drawing/2014/main" id="{8EF7C4A4-E025-4245-AC4F-BEF30F9C5720}"/>
              </a:ext>
            </a:extLst>
          </p:cNvPr>
          <p:cNvSpPr txBox="1">
            <a:spLocks noGrp="1"/>
          </p:cNvSpPr>
          <p:nvPr>
            <p:ph idx="1"/>
          </p:nvPr>
        </p:nvSpPr>
        <p:spPr>
          <a:xfrm>
            <a:off x="472440" y="1337820"/>
            <a:ext cx="10515600" cy="4622804"/>
          </a:xfrm>
          <a:prstGeom prst="rect">
            <a:avLst/>
          </a:prstGeom>
          <a:noFill/>
        </p:spPr>
        <p:txBody>
          <a:bodyPr wrap="square" rtlCol="0">
            <a:spAutoFit/>
          </a:bodyPr>
          <a:lstStyle/>
          <a:p>
            <a:pPr marL="457200" indent="-457200">
              <a:buClr>
                <a:srgbClr val="B86747"/>
              </a:buClr>
              <a:buSzPct val="85000"/>
              <a:buFont typeface="Wingdings" panose="05000000000000000000" pitchFamily="2" charset="2"/>
              <a:buChar char="§"/>
              <a:defRPr/>
            </a:pPr>
            <a:r>
              <a:rPr lang="en-US" sz="2400" dirty="0">
                <a:solidFill>
                  <a:srgbClr val="B86747"/>
                </a:solidFill>
                <a:latin typeface="Tahoma" panose="020B0604030504040204" pitchFamily="34" charset="0"/>
                <a:ea typeface="Tahoma" panose="020B0604030504040204" pitchFamily="34" charset="0"/>
                <a:cs typeface="Tahoma" panose="020B0604030504040204" pitchFamily="34" charset="0"/>
              </a:rPr>
              <a:t>Introduction</a:t>
            </a:r>
          </a:p>
          <a:p>
            <a:pPr marL="457200" indent="-457200">
              <a:buClr>
                <a:schemeClr val="tx1"/>
              </a:buClr>
              <a:buSzPct val="85000"/>
              <a:buFont typeface="Wingdings" panose="05000000000000000000" pitchFamily="2" charset="2"/>
              <a:buChar char="§"/>
              <a:defRPr/>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marL="457200" indent="-457200">
              <a:buClr>
                <a:srgbClr val="B86747"/>
              </a:buClr>
              <a:buSzPct val="85000"/>
              <a:buFont typeface="Wingdings" panose="05000000000000000000" pitchFamily="2" charset="2"/>
              <a:buChar char="§"/>
              <a:defRPr/>
            </a:pPr>
            <a:r>
              <a:rPr lang="en-US" sz="2400" dirty="0">
                <a:solidFill>
                  <a:srgbClr val="B86747"/>
                </a:solidFill>
                <a:latin typeface="Tahoma" panose="020B0604030504040204" pitchFamily="34" charset="0"/>
                <a:ea typeface="Tahoma" panose="020B0604030504040204" pitchFamily="34" charset="0"/>
                <a:cs typeface="Tahoma" panose="020B0604030504040204" pitchFamily="34" charset="0"/>
              </a:rPr>
              <a:t>Understand common health insurance terminology and definitions</a:t>
            </a:r>
          </a:p>
          <a:p>
            <a:pPr marL="457200" indent="-457200">
              <a:buClr>
                <a:srgbClr val="B86747"/>
              </a:buClr>
              <a:buSzPct val="85000"/>
              <a:buFont typeface="Wingdings" panose="05000000000000000000" pitchFamily="2" charset="2"/>
              <a:buChar char="§"/>
              <a:defRPr/>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marL="457200" indent="-457200">
              <a:buClr>
                <a:srgbClr val="B86747"/>
              </a:buClr>
              <a:buSzPct val="85000"/>
              <a:buFont typeface="Wingdings" panose="05000000000000000000" pitchFamily="2" charset="2"/>
              <a:buChar char="§"/>
              <a:defRPr/>
            </a:pPr>
            <a:r>
              <a:rPr lang="en-US" sz="2400" dirty="0">
                <a:solidFill>
                  <a:srgbClr val="B86747"/>
                </a:solidFill>
                <a:latin typeface="Tahoma" panose="020B0604030504040204" pitchFamily="34" charset="0"/>
                <a:ea typeface="Tahoma" panose="020B0604030504040204" pitchFamily="34" charset="0"/>
                <a:cs typeface="Tahoma" panose="020B0604030504040204" pitchFamily="34" charset="0"/>
              </a:rPr>
              <a:t>Understand the differences among various types of insurance plans</a:t>
            </a:r>
          </a:p>
          <a:p>
            <a:pPr marL="457200" indent="-457200">
              <a:buClr>
                <a:srgbClr val="B86747"/>
              </a:buClr>
              <a:buSzPct val="85000"/>
              <a:buFont typeface="Wingdings" panose="05000000000000000000" pitchFamily="2" charset="2"/>
              <a:buChar char="§"/>
              <a:defRPr/>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endParaRPr>
          </a:p>
          <a:p>
            <a:pPr marL="457200" indent="-457200">
              <a:buClr>
                <a:srgbClr val="B86747"/>
              </a:buClr>
              <a:buSzPct val="85000"/>
              <a:buFont typeface="Wingdings" panose="05000000000000000000" pitchFamily="2" charset="2"/>
              <a:buChar char="§"/>
              <a:defRPr/>
            </a:pPr>
            <a:r>
              <a:rPr lang="en-US" sz="24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rPr>
              <a:t>Suggested questions to ask your health plan</a:t>
            </a:r>
          </a:p>
          <a:p>
            <a:pPr marL="457200" indent="-457200">
              <a:buClr>
                <a:srgbClr val="B86747"/>
              </a:buClr>
              <a:buSzPct val="85000"/>
              <a:buFont typeface="Wingdings" panose="05000000000000000000" pitchFamily="2" charset="2"/>
              <a:buChar char="§"/>
              <a:defRPr/>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endParaRPr>
          </a:p>
          <a:p>
            <a:pPr marL="457200" indent="-457200">
              <a:buClr>
                <a:srgbClr val="B86747"/>
              </a:buClr>
              <a:buSzPct val="85000"/>
              <a:buFont typeface="Wingdings" panose="05000000000000000000" pitchFamily="2" charset="2"/>
              <a:buChar char="§"/>
              <a:defRPr/>
            </a:pPr>
            <a:r>
              <a:rPr lang="en-US" sz="24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rPr>
              <a:t>Non-covered services and other important information</a:t>
            </a:r>
          </a:p>
          <a:p>
            <a:pPr marL="457200" indent="-457200">
              <a:buClr>
                <a:srgbClr val="B86747"/>
              </a:buClr>
              <a:buSzPct val="85000"/>
              <a:buFont typeface="Wingdings" panose="05000000000000000000" pitchFamily="2" charset="2"/>
              <a:buChar char="§"/>
              <a:defRPr/>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endParaRPr>
          </a:p>
          <a:p>
            <a:pPr marL="457200" indent="-457200">
              <a:buClr>
                <a:srgbClr val="B86747"/>
              </a:buClr>
              <a:buSzPct val="85000"/>
              <a:buFont typeface="Wingdings" panose="05000000000000000000" pitchFamily="2" charset="2"/>
              <a:buChar char="§"/>
              <a:defRPr/>
            </a:pPr>
            <a:r>
              <a:rPr lang="en-US" sz="24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rPr>
              <a:t>Resources</a:t>
            </a:r>
          </a:p>
          <a:p>
            <a:pPr marL="457200" indent="-457200">
              <a:buClr>
                <a:srgbClr val="B86747"/>
              </a:buClr>
              <a:buSzPct val="85000"/>
              <a:buFont typeface="Wingdings" panose="05000000000000000000" pitchFamily="2" charset="2"/>
              <a:buChar char="§"/>
              <a:defRPr/>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endParaRPr>
          </a:p>
          <a:p>
            <a:pPr marL="457200" indent="-457200">
              <a:buClr>
                <a:srgbClr val="B86747"/>
              </a:buClr>
              <a:buSzPct val="85000"/>
              <a:buFont typeface="Wingdings" panose="05000000000000000000" pitchFamily="2" charset="2"/>
              <a:buChar char="§"/>
              <a:defRPr/>
            </a:pPr>
            <a:r>
              <a:rPr lang="en-US" sz="24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rPr>
              <a:t>Summary</a:t>
            </a:r>
          </a:p>
        </p:txBody>
      </p:sp>
      <p:pic>
        <p:nvPicPr>
          <p:cNvPr id="7" name="Audio 6">
            <a:hlinkClick r:id="" action="ppaction://media"/>
            <a:extLst>
              <a:ext uri="{FF2B5EF4-FFF2-40B4-BE49-F238E27FC236}">
                <a16:creationId xmlns:a16="http://schemas.microsoft.com/office/drawing/2014/main" id="{D874750A-70A2-4F17-8826-949C5D97746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586177134"/>
      </p:ext>
    </p:extLst>
  </p:cSld>
  <p:clrMapOvr>
    <a:masterClrMapping/>
  </p:clrMapOvr>
  <mc:AlternateContent xmlns:mc="http://schemas.openxmlformats.org/markup-compatibility/2006" xmlns:p14="http://schemas.microsoft.com/office/powerpoint/2010/main">
    <mc:Choice Requires="p14">
      <p:transition spd="slow" p14:dur="2000" advTm="23198"/>
    </mc:Choice>
    <mc:Fallback xmlns="">
      <p:transition spd="slow" advTm="231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p:nvPr>
        </p:nvSpPr>
        <p:spPr>
          <a:xfrm>
            <a:off x="472440" y="1"/>
            <a:ext cx="11583436" cy="876692"/>
          </a:xfrm>
        </p:spPr>
        <p:txBody>
          <a:bodyPr>
            <a:norm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Individual Deductible and Co-insurance Example</a:t>
            </a:r>
          </a:p>
        </p:txBody>
      </p:sp>
      <p:pic>
        <p:nvPicPr>
          <p:cNvPr id="2" name="Picture 1">
            <a:extLst>
              <a:ext uri="{FF2B5EF4-FFF2-40B4-BE49-F238E27FC236}">
                <a16:creationId xmlns:a16="http://schemas.microsoft.com/office/drawing/2014/main" id="{6FC5AC89-F3D3-9714-4A60-98D1758F7BEC}"/>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6" name="Content Placeholder 2">
            <a:extLst>
              <a:ext uri="{FF2B5EF4-FFF2-40B4-BE49-F238E27FC236}">
                <a16:creationId xmlns:a16="http://schemas.microsoft.com/office/drawing/2014/main" id="{E25DA39D-D293-471D-8386-A85A2FC66F91}"/>
              </a:ext>
            </a:extLst>
          </p:cNvPr>
          <p:cNvSpPr txBox="1">
            <a:spLocks/>
          </p:cNvSpPr>
          <p:nvPr/>
        </p:nvSpPr>
        <p:spPr>
          <a:xfrm>
            <a:off x="560717" y="1271679"/>
            <a:ext cx="10802700" cy="4314641"/>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Clr>
                <a:srgbClr val="B86747"/>
              </a:buClr>
              <a:buSzPct val="85000"/>
              <a:buFont typeface="Wingdings" panose="05000000000000000000" pitchFamily="2" charset="2"/>
              <a:buChar char="§"/>
            </a:pPr>
            <a:r>
              <a:rPr lang="en-US" sz="2000" dirty="0">
                <a:solidFill>
                  <a:srgbClr val="B86747"/>
                </a:solidFill>
                <a:latin typeface="Tahoma" panose="020B0604030504040204" pitchFamily="34" charset="0"/>
                <a:ea typeface="Tahoma" panose="020B0604030504040204" pitchFamily="34" charset="0"/>
                <a:cs typeface="Tahoma" panose="020B0604030504040204" pitchFamily="34" charset="0"/>
              </a:rPr>
              <a:t>Your plan, together with your amount due, reimburses your provider </a:t>
            </a:r>
            <a:r>
              <a:rPr lang="en-US" sz="2000" b="1" dirty="0">
                <a:solidFill>
                  <a:srgbClr val="B86747"/>
                </a:solidFill>
                <a:latin typeface="Tahoma" panose="020B0604030504040204" pitchFamily="34" charset="0"/>
                <a:ea typeface="Tahoma" panose="020B0604030504040204" pitchFamily="34" charset="0"/>
                <a:cs typeface="Tahoma" panose="020B0604030504040204" pitchFamily="34" charset="0"/>
              </a:rPr>
              <a:t>$800 </a:t>
            </a:r>
            <a:r>
              <a:rPr lang="en-US" sz="2000" dirty="0">
                <a:solidFill>
                  <a:srgbClr val="B86747"/>
                </a:solidFill>
                <a:latin typeface="Tahoma" panose="020B0604030504040204" pitchFamily="34" charset="0"/>
                <a:ea typeface="Tahoma" panose="020B0604030504040204" pitchFamily="34" charset="0"/>
                <a:cs typeface="Tahoma" panose="020B0604030504040204" pitchFamily="34" charset="0"/>
              </a:rPr>
              <a:t>for a procedure.</a:t>
            </a:r>
          </a:p>
          <a:p>
            <a:pPr marL="342900" indent="-342900" algn="l">
              <a:buClr>
                <a:schemeClr val="tx1"/>
              </a:buClr>
              <a:buSzPct val="85000"/>
              <a:buFont typeface="Wingdings" panose="05000000000000000000" pitchFamily="2" charset="2"/>
              <a:buChar char="§"/>
            </a:pPr>
            <a:r>
              <a:rPr lang="en-US" sz="2000" dirty="0">
                <a:solidFill>
                  <a:schemeClr val="bg2">
                    <a:lumMod val="75000"/>
                  </a:schemeClr>
                </a:solidFill>
                <a:latin typeface="Tahoma"/>
                <a:ea typeface="Tahoma"/>
                <a:cs typeface="Tahoma"/>
              </a:rPr>
              <a:t>You have a </a:t>
            </a:r>
            <a:r>
              <a:rPr lang="en-US" sz="2000" b="1" dirty="0">
                <a:solidFill>
                  <a:schemeClr val="bg2">
                    <a:lumMod val="75000"/>
                  </a:schemeClr>
                </a:solidFill>
                <a:latin typeface="Tahoma"/>
                <a:ea typeface="Tahoma"/>
                <a:cs typeface="Tahoma"/>
              </a:rPr>
              <a:t>$500 </a:t>
            </a:r>
            <a:r>
              <a:rPr lang="en-US" sz="2000" dirty="0">
                <a:solidFill>
                  <a:schemeClr val="bg2">
                    <a:lumMod val="75000"/>
                  </a:schemeClr>
                </a:solidFill>
                <a:latin typeface="Tahoma"/>
                <a:ea typeface="Tahoma"/>
                <a:cs typeface="Tahoma"/>
              </a:rPr>
              <a:t>deductible and</a:t>
            </a:r>
            <a:r>
              <a:rPr lang="en-US" sz="2000" dirty="0">
                <a:latin typeface="Tahoma"/>
                <a:ea typeface="Tahoma"/>
                <a:cs typeface="Tahoma"/>
              </a:rPr>
              <a:t> </a:t>
            </a:r>
            <a:r>
              <a:rPr lang="en-US" sz="2000" dirty="0">
                <a:solidFill>
                  <a:srgbClr val="B86747"/>
                </a:solidFill>
                <a:latin typeface="Tahoma" panose="020B0604030504040204" pitchFamily="34" charset="0"/>
                <a:ea typeface="Tahoma" panose="020B0604030504040204" pitchFamily="34" charset="0"/>
                <a:cs typeface="Tahoma" panose="020B0604030504040204" pitchFamily="34" charset="0"/>
              </a:rPr>
              <a:t>your co-insurance is </a:t>
            </a:r>
            <a:r>
              <a:rPr lang="en-US" sz="2000" b="1" dirty="0">
                <a:solidFill>
                  <a:srgbClr val="7030A0"/>
                </a:solidFill>
                <a:latin typeface="Tahoma"/>
                <a:ea typeface="Tahoma"/>
                <a:cs typeface="Tahoma"/>
              </a:rPr>
              <a:t>20%</a:t>
            </a:r>
            <a:r>
              <a:rPr lang="en-US" sz="2000" dirty="0">
                <a:latin typeface="Tahoma"/>
                <a:ea typeface="Tahoma"/>
                <a:cs typeface="Tahoma"/>
              </a:rPr>
              <a:t>. </a:t>
            </a:r>
          </a:p>
          <a:p>
            <a:pPr marL="1028700" lvl="1" indent="-342900" algn="l">
              <a:buClr>
                <a:schemeClr val="tx1"/>
              </a:buClr>
              <a:buSzPct val="85000"/>
              <a:buFont typeface="Wingdings" panose="05000000000000000000" pitchFamily="2" charset="2"/>
              <a:buChar char="§"/>
            </a:pPr>
            <a:r>
              <a:rPr lang="en-US" b="1" dirty="0">
                <a:solidFill>
                  <a:schemeClr val="bg2">
                    <a:lumMod val="75000"/>
                  </a:schemeClr>
                </a:solidFill>
                <a:latin typeface="Tahoma"/>
                <a:ea typeface="Tahoma"/>
                <a:cs typeface="Tahoma"/>
              </a:rPr>
              <a:t>$800.00 </a:t>
            </a:r>
            <a:r>
              <a:rPr lang="en-US" dirty="0">
                <a:solidFill>
                  <a:schemeClr val="bg2">
                    <a:lumMod val="75000"/>
                  </a:schemeClr>
                </a:solidFill>
                <a:latin typeface="Tahoma"/>
                <a:ea typeface="Tahoma"/>
                <a:cs typeface="Tahoma"/>
              </a:rPr>
              <a:t>(the amount paid by patient and insurance)</a:t>
            </a:r>
          </a:p>
          <a:p>
            <a:pPr marL="1028700" lvl="1" indent="-342900" algn="l">
              <a:buClr>
                <a:schemeClr val="tx1"/>
              </a:buClr>
              <a:buSzPct val="85000"/>
              <a:buFont typeface="Wingdings" panose="05000000000000000000" pitchFamily="2" charset="2"/>
              <a:buChar char="§"/>
            </a:pPr>
            <a:r>
              <a:rPr lang="en-US" b="1" dirty="0">
                <a:solidFill>
                  <a:schemeClr val="bg2">
                    <a:lumMod val="75000"/>
                  </a:schemeClr>
                </a:solidFill>
                <a:latin typeface="Tahoma"/>
                <a:ea typeface="Tahoma"/>
                <a:cs typeface="Tahoma"/>
              </a:rPr>
              <a:t>-500.00 </a:t>
            </a:r>
            <a:r>
              <a:rPr lang="en-US" dirty="0">
                <a:solidFill>
                  <a:schemeClr val="bg2">
                    <a:lumMod val="75000"/>
                  </a:schemeClr>
                </a:solidFill>
                <a:latin typeface="Tahoma"/>
                <a:ea typeface="Tahoma"/>
                <a:cs typeface="Tahoma"/>
              </a:rPr>
              <a:t>(your deductible owed) = $300.00 remaining</a:t>
            </a:r>
          </a:p>
          <a:p>
            <a:pPr marL="1028700" lvl="1" indent="-342900" algn="l">
              <a:buClr>
                <a:schemeClr val="tx1"/>
              </a:buClr>
              <a:buSzPct val="85000"/>
              <a:buFont typeface="Wingdings" panose="05000000000000000000" pitchFamily="2" charset="2"/>
              <a:buChar char="§"/>
            </a:pPr>
            <a:r>
              <a:rPr lang="en-US" dirty="0">
                <a:solidFill>
                  <a:schemeClr val="bg2">
                    <a:lumMod val="75000"/>
                  </a:schemeClr>
                </a:solidFill>
                <a:latin typeface="Tahoma"/>
                <a:ea typeface="Tahoma"/>
                <a:cs typeface="Tahoma"/>
              </a:rPr>
              <a:t>$300 x 20% co-insurance due </a:t>
            </a:r>
            <a:r>
              <a:rPr lang="en-US" b="1" dirty="0">
                <a:solidFill>
                  <a:schemeClr val="bg2">
                    <a:lumMod val="75000"/>
                  </a:schemeClr>
                </a:solidFill>
                <a:latin typeface="Tahoma"/>
                <a:ea typeface="Tahoma"/>
                <a:cs typeface="Tahoma"/>
              </a:rPr>
              <a:t>= $60 </a:t>
            </a:r>
            <a:r>
              <a:rPr lang="en-US" dirty="0">
                <a:solidFill>
                  <a:schemeClr val="bg2">
                    <a:lumMod val="75000"/>
                  </a:schemeClr>
                </a:solidFill>
                <a:latin typeface="Tahoma"/>
                <a:ea typeface="Tahoma"/>
                <a:cs typeface="Tahoma"/>
              </a:rPr>
              <a:t>(20% of $300).</a:t>
            </a:r>
          </a:p>
          <a:p>
            <a:pPr marL="1028700" lvl="1" indent="-342900" algn="l">
              <a:buClr>
                <a:schemeClr val="tx1"/>
              </a:buClr>
              <a:buSzPct val="85000"/>
              <a:buFont typeface="Wingdings" panose="05000000000000000000" pitchFamily="2" charset="2"/>
              <a:buChar char="§"/>
            </a:pPr>
            <a:r>
              <a:rPr lang="en-US" dirty="0">
                <a:solidFill>
                  <a:schemeClr val="bg1">
                    <a:lumMod val="85000"/>
                  </a:schemeClr>
                </a:solidFill>
                <a:latin typeface="Tahoma"/>
                <a:ea typeface="Tahoma"/>
                <a:cs typeface="Tahoma"/>
              </a:rPr>
              <a:t>You owe your deductible plus 20% coinsurance = </a:t>
            </a:r>
            <a:r>
              <a:rPr lang="en-US" b="1" dirty="0">
                <a:solidFill>
                  <a:schemeClr val="bg1">
                    <a:lumMod val="85000"/>
                  </a:schemeClr>
                </a:solidFill>
                <a:latin typeface="Tahoma"/>
                <a:ea typeface="Tahoma"/>
                <a:cs typeface="Tahoma"/>
              </a:rPr>
              <a:t>$560.00.</a:t>
            </a:r>
          </a:p>
        </p:txBody>
      </p:sp>
      <p:grpSp>
        <p:nvGrpSpPr>
          <p:cNvPr id="7" name="Group 6">
            <a:extLst>
              <a:ext uri="{FF2B5EF4-FFF2-40B4-BE49-F238E27FC236}">
                <a16:creationId xmlns:a16="http://schemas.microsoft.com/office/drawing/2014/main" id="{985BECF1-C5A1-4B24-AF1E-31BBB0CB4674}"/>
              </a:ext>
            </a:extLst>
          </p:cNvPr>
          <p:cNvGrpSpPr/>
          <p:nvPr/>
        </p:nvGrpSpPr>
        <p:grpSpPr>
          <a:xfrm>
            <a:off x="560717" y="3945387"/>
            <a:ext cx="3950080" cy="1135895"/>
            <a:chOff x="562569" y="3155274"/>
            <a:chExt cx="3950080" cy="1135895"/>
          </a:xfrm>
        </p:grpSpPr>
        <p:sp>
          <p:nvSpPr>
            <p:cNvPr id="9" name="TextBox 8">
              <a:extLst>
                <a:ext uri="{FF2B5EF4-FFF2-40B4-BE49-F238E27FC236}">
                  <a16:creationId xmlns:a16="http://schemas.microsoft.com/office/drawing/2014/main" id="{B8D0F7F2-2BE7-40B0-9724-ED3F055BE5F1}"/>
                </a:ext>
              </a:extLst>
            </p:cNvPr>
            <p:cNvSpPr txBox="1"/>
            <p:nvPr/>
          </p:nvSpPr>
          <p:spPr>
            <a:xfrm>
              <a:off x="668673" y="3280895"/>
              <a:ext cx="848199" cy="86177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D8D8D8"/>
                  </a:solidFill>
                  <a:cs typeface="Calibri"/>
                </a:rPr>
                <a:t> </a:t>
              </a:r>
              <a:r>
                <a:rPr lang="en-US" sz="1600" dirty="0">
                  <a:solidFill>
                    <a:srgbClr val="D8D8D8"/>
                  </a:solidFill>
                  <a:latin typeface="Tahoma" panose="020B0604030504040204" pitchFamily="34" charset="0"/>
                  <a:ea typeface="Tahoma" panose="020B0604030504040204" pitchFamily="34" charset="0"/>
                  <a:cs typeface="Tahoma" panose="020B0604030504040204" pitchFamily="34" charset="0"/>
                </a:rPr>
                <a:t> $800</a:t>
              </a:r>
            </a:p>
            <a:p>
              <a:r>
                <a:rPr lang="en-US" sz="1600" dirty="0">
                  <a:solidFill>
                    <a:srgbClr val="D8D8D8"/>
                  </a:solidFill>
                  <a:latin typeface="Tahoma" panose="020B0604030504040204" pitchFamily="34" charset="0"/>
                  <a:ea typeface="Tahoma" panose="020B0604030504040204" pitchFamily="34" charset="0"/>
                  <a:cs typeface="Tahoma" panose="020B0604030504040204" pitchFamily="34" charset="0"/>
                </a:rPr>
                <a:t>- $500</a:t>
              </a:r>
            </a:p>
            <a:p>
              <a:r>
                <a:rPr lang="en-US" sz="1600" dirty="0">
                  <a:solidFill>
                    <a:srgbClr val="D8D8D8"/>
                  </a:solidFill>
                  <a:latin typeface="Tahoma" panose="020B0604030504040204" pitchFamily="34" charset="0"/>
                  <a:ea typeface="Tahoma" panose="020B0604030504040204" pitchFamily="34" charset="0"/>
                  <a:cs typeface="Tahoma" panose="020B0604030504040204" pitchFamily="34" charset="0"/>
                </a:rPr>
                <a:t>  $300</a:t>
              </a:r>
            </a:p>
          </p:txBody>
        </p:sp>
        <p:cxnSp>
          <p:nvCxnSpPr>
            <p:cNvPr id="11" name="Straight Arrow Connector 10">
              <a:extLst>
                <a:ext uri="{FF2B5EF4-FFF2-40B4-BE49-F238E27FC236}">
                  <a16:creationId xmlns:a16="http://schemas.microsoft.com/office/drawing/2014/main" id="{ED9AE03A-B563-460C-B388-FE64F3A3F2D5}"/>
                </a:ext>
              </a:extLst>
            </p:cNvPr>
            <p:cNvCxnSpPr>
              <a:cxnSpLocks/>
            </p:cNvCxnSpPr>
            <p:nvPr/>
          </p:nvCxnSpPr>
          <p:spPr>
            <a:xfrm flipV="1">
              <a:off x="691767" y="3857807"/>
              <a:ext cx="625455" cy="9982"/>
            </a:xfrm>
            <a:prstGeom prst="straightConnector1">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EC276A6A-CC26-4197-B5A6-CC612EFB624C}"/>
                </a:ext>
              </a:extLst>
            </p:cNvPr>
            <p:cNvSpPr txBox="1"/>
            <p:nvPr/>
          </p:nvSpPr>
          <p:spPr>
            <a:xfrm>
              <a:off x="1586657" y="3284829"/>
              <a:ext cx="2925992"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D8D8D8"/>
                  </a:solidFill>
                  <a:latin typeface="Tahoma" panose="020B0604030504040204" pitchFamily="34" charset="0"/>
                  <a:ea typeface="Tahoma" panose="020B0604030504040204" pitchFamily="34" charset="0"/>
                  <a:cs typeface="Tahoma" panose="020B0604030504040204" pitchFamily="34" charset="0"/>
                </a:rPr>
                <a:t>Reimbursement amount</a:t>
              </a:r>
            </a:p>
          </p:txBody>
        </p:sp>
        <p:sp>
          <p:nvSpPr>
            <p:cNvPr id="13" name="TextBox 12">
              <a:extLst>
                <a:ext uri="{FF2B5EF4-FFF2-40B4-BE49-F238E27FC236}">
                  <a16:creationId xmlns:a16="http://schemas.microsoft.com/office/drawing/2014/main" id="{C3281215-BCFD-4481-B6AF-C80EE89AC49B}"/>
                </a:ext>
              </a:extLst>
            </p:cNvPr>
            <p:cNvSpPr txBox="1"/>
            <p:nvPr/>
          </p:nvSpPr>
          <p:spPr>
            <a:xfrm>
              <a:off x="1586657" y="3546547"/>
              <a:ext cx="2727683"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D8D8D8"/>
                  </a:solidFill>
                  <a:latin typeface="Tahoma" panose="020B0604030504040204" pitchFamily="34" charset="0"/>
                  <a:ea typeface="Tahoma" panose="020B0604030504040204" pitchFamily="34" charset="0"/>
                  <a:cs typeface="Tahoma" panose="020B0604030504040204" pitchFamily="34" charset="0"/>
                </a:rPr>
                <a:t>Your deductible owed</a:t>
              </a:r>
            </a:p>
          </p:txBody>
        </p:sp>
        <p:sp>
          <p:nvSpPr>
            <p:cNvPr id="14" name="TextBox 13">
              <a:extLst>
                <a:ext uri="{FF2B5EF4-FFF2-40B4-BE49-F238E27FC236}">
                  <a16:creationId xmlns:a16="http://schemas.microsoft.com/office/drawing/2014/main" id="{6494B26E-F2B2-47F2-A90E-E6A72CFED99F}"/>
                </a:ext>
              </a:extLst>
            </p:cNvPr>
            <p:cNvSpPr txBox="1"/>
            <p:nvPr/>
          </p:nvSpPr>
          <p:spPr>
            <a:xfrm>
              <a:off x="1559931" y="3775081"/>
              <a:ext cx="2727683"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D8D8D8"/>
                  </a:solidFill>
                  <a:latin typeface="Tahoma" panose="020B0604030504040204" pitchFamily="34" charset="0"/>
                  <a:ea typeface="Tahoma" panose="020B0604030504040204" pitchFamily="34" charset="0"/>
                  <a:cs typeface="Tahoma" panose="020B0604030504040204" pitchFamily="34" charset="0"/>
                </a:rPr>
                <a:t>Remaining amount due</a:t>
              </a:r>
            </a:p>
          </p:txBody>
        </p:sp>
        <p:sp>
          <p:nvSpPr>
            <p:cNvPr id="15" name="Rectangle 14">
              <a:extLst>
                <a:ext uri="{FF2B5EF4-FFF2-40B4-BE49-F238E27FC236}">
                  <a16:creationId xmlns:a16="http://schemas.microsoft.com/office/drawing/2014/main" id="{7C5E8D3D-10F1-4BA3-AB4B-A6254EB013C3}"/>
                </a:ext>
              </a:extLst>
            </p:cNvPr>
            <p:cNvSpPr/>
            <p:nvPr/>
          </p:nvSpPr>
          <p:spPr>
            <a:xfrm>
              <a:off x="562569" y="3155274"/>
              <a:ext cx="3612190" cy="1135895"/>
            </a:xfrm>
            <a:prstGeom prst="rect">
              <a:avLst/>
            </a:pr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8D8D8"/>
                </a:solidFill>
              </a:endParaRPr>
            </a:p>
          </p:txBody>
        </p:sp>
      </p:grpSp>
      <p:grpSp>
        <p:nvGrpSpPr>
          <p:cNvPr id="16" name="Group 15">
            <a:extLst>
              <a:ext uri="{FF2B5EF4-FFF2-40B4-BE49-F238E27FC236}">
                <a16:creationId xmlns:a16="http://schemas.microsoft.com/office/drawing/2014/main" id="{E24E0B7D-75B9-4D01-B345-BA555CC68335}"/>
              </a:ext>
            </a:extLst>
          </p:cNvPr>
          <p:cNvGrpSpPr/>
          <p:nvPr/>
        </p:nvGrpSpPr>
        <p:grpSpPr>
          <a:xfrm>
            <a:off x="6411271" y="3933947"/>
            <a:ext cx="3622173" cy="1135895"/>
            <a:chOff x="5141764" y="3145604"/>
            <a:chExt cx="3622173" cy="1135895"/>
          </a:xfrm>
        </p:grpSpPr>
        <p:sp>
          <p:nvSpPr>
            <p:cNvPr id="17" name="TextBox 16">
              <a:extLst>
                <a:ext uri="{FF2B5EF4-FFF2-40B4-BE49-F238E27FC236}">
                  <a16:creationId xmlns:a16="http://schemas.microsoft.com/office/drawing/2014/main" id="{81A42D2A-08FC-4CDF-B3E6-ECC8A8D8A6C7}"/>
                </a:ext>
              </a:extLst>
            </p:cNvPr>
            <p:cNvSpPr txBox="1"/>
            <p:nvPr/>
          </p:nvSpPr>
          <p:spPr>
            <a:xfrm>
              <a:off x="5360664" y="3281338"/>
              <a:ext cx="848199"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cs typeface="Calibri"/>
                </a:rPr>
                <a:t> </a:t>
              </a:r>
              <a:r>
                <a:rPr lang="en-US" dirty="0">
                  <a:latin typeface="Calibri"/>
                  <a:cs typeface="Calibri"/>
                </a:rPr>
                <a:t> </a:t>
              </a:r>
              <a:r>
                <a:rPr lang="en-US" sz="1600" dirty="0">
                  <a:latin typeface="Calibri"/>
                  <a:cs typeface="Calibri"/>
                </a:rPr>
                <a:t> </a:t>
              </a: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$300</a:t>
              </a:r>
            </a:p>
            <a:p>
              <a:r>
                <a:rPr lang="en-US" sz="1600" dirty="0">
                  <a:latin typeface="Tahoma" panose="020B0604030504040204" pitchFamily="34" charset="0"/>
                  <a:ea typeface="Tahoma" panose="020B0604030504040204" pitchFamily="34" charset="0"/>
                  <a:cs typeface="Tahoma" panose="020B0604030504040204" pitchFamily="34" charset="0"/>
                </a:rPr>
                <a:t>x </a:t>
              </a:r>
              <a:r>
                <a:rPr lang="en-US" sz="16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1600" dirty="0">
                  <a:solidFill>
                    <a:srgbClr val="7030A0"/>
                  </a:solidFill>
                  <a:latin typeface="Tahoma" panose="020B0604030504040204" pitchFamily="34" charset="0"/>
                  <a:ea typeface="Tahoma" panose="020B0604030504040204" pitchFamily="34" charset="0"/>
                  <a:cs typeface="Tahoma" panose="020B0604030504040204" pitchFamily="34" charset="0"/>
                </a:rPr>
                <a:t>20%</a:t>
              </a:r>
              <a:r>
                <a:rPr lang="en-US" sz="1600" dirty="0">
                  <a:latin typeface="Tahoma" panose="020B0604030504040204" pitchFamily="34" charset="0"/>
                  <a:ea typeface="Tahoma" panose="020B0604030504040204" pitchFamily="34" charset="0"/>
                  <a:cs typeface="Tahoma" panose="020B0604030504040204" pitchFamily="34" charset="0"/>
                </a:rPr>
                <a:t>  </a:t>
              </a:r>
              <a:r>
                <a:rPr lang="en-US" sz="1600" dirty="0">
                  <a:solidFill>
                    <a:srgbClr val="7030A0"/>
                  </a:solidFill>
                  <a:latin typeface="Tahoma" panose="020B0604030504040204" pitchFamily="34" charset="0"/>
                  <a:ea typeface="Tahoma" panose="020B0604030504040204" pitchFamily="34" charset="0"/>
                  <a:cs typeface="Tahoma" panose="020B0604030504040204" pitchFamily="34" charset="0"/>
                </a:rPr>
                <a:t> </a:t>
              </a:r>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$60</a:t>
              </a:r>
            </a:p>
          </p:txBody>
        </p:sp>
        <p:sp>
          <p:nvSpPr>
            <p:cNvPr id="18" name="TextBox 17">
              <a:extLst>
                <a:ext uri="{FF2B5EF4-FFF2-40B4-BE49-F238E27FC236}">
                  <a16:creationId xmlns:a16="http://schemas.microsoft.com/office/drawing/2014/main" id="{FB75799A-8AC3-4CF6-81F0-81391BAC66E3}"/>
                </a:ext>
              </a:extLst>
            </p:cNvPr>
            <p:cNvSpPr txBox="1"/>
            <p:nvPr/>
          </p:nvSpPr>
          <p:spPr>
            <a:xfrm>
              <a:off x="6245664" y="3284829"/>
              <a:ext cx="251485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Remaining amount due</a:t>
              </a:r>
            </a:p>
          </p:txBody>
        </p:sp>
        <p:sp>
          <p:nvSpPr>
            <p:cNvPr id="19" name="TextBox 18">
              <a:extLst>
                <a:ext uri="{FF2B5EF4-FFF2-40B4-BE49-F238E27FC236}">
                  <a16:creationId xmlns:a16="http://schemas.microsoft.com/office/drawing/2014/main" id="{5A649936-8BCA-4BCD-8944-02BF92F3F086}"/>
                </a:ext>
              </a:extLst>
            </p:cNvPr>
            <p:cNvSpPr txBox="1"/>
            <p:nvPr/>
          </p:nvSpPr>
          <p:spPr>
            <a:xfrm>
              <a:off x="6245664" y="3546547"/>
              <a:ext cx="215773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7030A0"/>
                  </a:solidFill>
                  <a:latin typeface="Tahoma" panose="020B0604030504040204" pitchFamily="34" charset="0"/>
                  <a:ea typeface="Tahoma" panose="020B0604030504040204" pitchFamily="34" charset="0"/>
                  <a:cs typeface="Tahoma" panose="020B0604030504040204" pitchFamily="34" charset="0"/>
                </a:rPr>
                <a:t>Co-insurance</a:t>
              </a:r>
            </a:p>
          </p:txBody>
        </p:sp>
        <p:sp>
          <p:nvSpPr>
            <p:cNvPr id="20" name="TextBox 19">
              <a:extLst>
                <a:ext uri="{FF2B5EF4-FFF2-40B4-BE49-F238E27FC236}">
                  <a16:creationId xmlns:a16="http://schemas.microsoft.com/office/drawing/2014/main" id="{0470B824-DA2E-4217-B2CD-AF8778980384}"/>
                </a:ext>
              </a:extLst>
            </p:cNvPr>
            <p:cNvSpPr txBox="1"/>
            <p:nvPr/>
          </p:nvSpPr>
          <p:spPr>
            <a:xfrm>
              <a:off x="6245664" y="3775081"/>
              <a:ext cx="251485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B86747"/>
                  </a:solidFill>
                  <a:latin typeface="Tahoma" panose="020B0604030504040204" pitchFamily="34" charset="0"/>
                  <a:ea typeface="Tahoma" panose="020B0604030504040204" pitchFamily="34" charset="0"/>
                  <a:cs typeface="Tahoma" panose="020B0604030504040204" pitchFamily="34" charset="0"/>
                </a:rPr>
                <a:t>Your co-insurance owed</a:t>
              </a:r>
            </a:p>
          </p:txBody>
        </p:sp>
        <p:cxnSp>
          <p:nvCxnSpPr>
            <p:cNvPr id="21" name="Straight Arrow Connector 20">
              <a:extLst>
                <a:ext uri="{FF2B5EF4-FFF2-40B4-BE49-F238E27FC236}">
                  <a16:creationId xmlns:a16="http://schemas.microsoft.com/office/drawing/2014/main" id="{1B12DA7F-0DCF-43AC-855B-DA1D7AFABE21}"/>
                </a:ext>
              </a:extLst>
            </p:cNvPr>
            <p:cNvCxnSpPr>
              <a:cxnSpLocks/>
            </p:cNvCxnSpPr>
            <p:nvPr/>
          </p:nvCxnSpPr>
          <p:spPr>
            <a:xfrm>
              <a:off x="5360664" y="3857807"/>
              <a:ext cx="848199"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3A6E469F-282F-4F21-BCEF-C2966792D940}"/>
                </a:ext>
              </a:extLst>
            </p:cNvPr>
            <p:cNvSpPr/>
            <p:nvPr/>
          </p:nvSpPr>
          <p:spPr>
            <a:xfrm>
              <a:off x="5141764" y="3145604"/>
              <a:ext cx="3622173" cy="113589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 name="Audio 2">
            <a:hlinkClick r:id="" action="ppaction://media"/>
            <a:extLst>
              <a:ext uri="{FF2B5EF4-FFF2-40B4-BE49-F238E27FC236}">
                <a16:creationId xmlns:a16="http://schemas.microsoft.com/office/drawing/2014/main" id="{A38A99D4-CF36-4A90-AD8F-A695D0A833C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850158095"/>
      </p:ext>
    </p:extLst>
  </p:cSld>
  <p:clrMapOvr>
    <a:masterClrMapping/>
  </p:clrMapOvr>
  <mc:AlternateContent xmlns:mc="http://schemas.openxmlformats.org/markup-compatibility/2006" xmlns:p14="http://schemas.microsoft.com/office/powerpoint/2010/main">
    <mc:Choice Requires="p14">
      <p:transition spd="slow" p14:dur="2000" advTm="36139"/>
    </mc:Choice>
    <mc:Fallback xmlns="">
      <p:transition spd="slow" advTm="361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p:nvPr>
        </p:nvSpPr>
        <p:spPr>
          <a:xfrm>
            <a:off x="472440" y="1"/>
            <a:ext cx="11583436" cy="876692"/>
          </a:xfrm>
        </p:spPr>
        <p:txBody>
          <a:bodyPr>
            <a:norm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Individual Deductible and Co-insurance Example</a:t>
            </a:r>
          </a:p>
        </p:txBody>
      </p:sp>
      <p:pic>
        <p:nvPicPr>
          <p:cNvPr id="2" name="Picture 1">
            <a:extLst>
              <a:ext uri="{FF2B5EF4-FFF2-40B4-BE49-F238E27FC236}">
                <a16:creationId xmlns:a16="http://schemas.microsoft.com/office/drawing/2014/main" id="{6FC5AC89-F3D3-9714-4A60-98D1758F7BEC}"/>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6" name="Content Placeholder 2">
            <a:extLst>
              <a:ext uri="{FF2B5EF4-FFF2-40B4-BE49-F238E27FC236}">
                <a16:creationId xmlns:a16="http://schemas.microsoft.com/office/drawing/2014/main" id="{9931D368-92BE-4B78-A1A3-9DE78D4AB6C6}"/>
              </a:ext>
            </a:extLst>
          </p:cNvPr>
          <p:cNvSpPr txBox="1">
            <a:spLocks/>
          </p:cNvSpPr>
          <p:nvPr/>
        </p:nvSpPr>
        <p:spPr>
          <a:xfrm>
            <a:off x="560716" y="1271679"/>
            <a:ext cx="11069032" cy="4314641"/>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Clr>
                <a:srgbClr val="B86747"/>
              </a:buClr>
              <a:buSzPct val="85000"/>
              <a:buFont typeface="Wingdings" panose="05000000000000000000" pitchFamily="2" charset="2"/>
              <a:buChar char="§"/>
            </a:pPr>
            <a:r>
              <a:rPr lang="en-US" sz="2000" dirty="0">
                <a:solidFill>
                  <a:srgbClr val="B86747"/>
                </a:solidFill>
                <a:latin typeface="Tahoma" panose="020B0604030504040204" pitchFamily="34" charset="0"/>
                <a:ea typeface="Tahoma" panose="020B0604030504040204" pitchFamily="34" charset="0"/>
                <a:cs typeface="Tahoma" panose="020B0604030504040204" pitchFamily="34" charset="0"/>
              </a:rPr>
              <a:t>Your plan, together with your amount due, reimburses your provider </a:t>
            </a:r>
            <a:r>
              <a:rPr lang="en-US" sz="2000" b="1" dirty="0">
                <a:solidFill>
                  <a:srgbClr val="B86747"/>
                </a:solidFill>
                <a:latin typeface="Tahoma" panose="020B0604030504040204" pitchFamily="34" charset="0"/>
                <a:ea typeface="Tahoma" panose="020B0604030504040204" pitchFamily="34" charset="0"/>
                <a:cs typeface="Tahoma" panose="020B0604030504040204" pitchFamily="34" charset="0"/>
              </a:rPr>
              <a:t>$800 </a:t>
            </a:r>
            <a:r>
              <a:rPr lang="en-US" sz="2000" dirty="0">
                <a:solidFill>
                  <a:srgbClr val="B86747"/>
                </a:solidFill>
                <a:latin typeface="Tahoma" panose="020B0604030504040204" pitchFamily="34" charset="0"/>
                <a:ea typeface="Tahoma" panose="020B0604030504040204" pitchFamily="34" charset="0"/>
                <a:cs typeface="Tahoma" panose="020B0604030504040204" pitchFamily="34" charset="0"/>
              </a:rPr>
              <a:t>for a procedure.</a:t>
            </a:r>
          </a:p>
          <a:p>
            <a:pPr marL="342900" indent="-342900" algn="l">
              <a:buClr>
                <a:schemeClr val="tx1"/>
              </a:buClr>
              <a:buSzPct val="85000"/>
              <a:buFont typeface="Wingdings" panose="05000000000000000000" pitchFamily="2" charset="2"/>
              <a:buChar char="§"/>
            </a:pPr>
            <a:r>
              <a:rPr lang="en-US" sz="2000" dirty="0">
                <a:solidFill>
                  <a:schemeClr val="bg2">
                    <a:lumMod val="75000"/>
                  </a:schemeClr>
                </a:solidFill>
                <a:latin typeface="Tahoma"/>
                <a:ea typeface="Tahoma"/>
                <a:cs typeface="Tahoma"/>
              </a:rPr>
              <a:t>You have a </a:t>
            </a:r>
            <a:r>
              <a:rPr lang="en-US" sz="2000" b="1" dirty="0">
                <a:solidFill>
                  <a:schemeClr val="bg2">
                    <a:lumMod val="75000"/>
                  </a:schemeClr>
                </a:solidFill>
                <a:latin typeface="Tahoma"/>
                <a:ea typeface="Tahoma"/>
                <a:cs typeface="Tahoma"/>
              </a:rPr>
              <a:t>$500 </a:t>
            </a:r>
            <a:r>
              <a:rPr lang="en-US" sz="2000" dirty="0">
                <a:solidFill>
                  <a:schemeClr val="bg2">
                    <a:lumMod val="75000"/>
                  </a:schemeClr>
                </a:solidFill>
                <a:latin typeface="Tahoma"/>
                <a:ea typeface="Tahoma"/>
                <a:cs typeface="Tahoma"/>
              </a:rPr>
              <a:t>deductible and</a:t>
            </a:r>
            <a:r>
              <a:rPr lang="en-US" sz="2000" dirty="0">
                <a:latin typeface="Tahoma"/>
                <a:ea typeface="Tahoma"/>
                <a:cs typeface="Tahoma"/>
              </a:rPr>
              <a:t> </a:t>
            </a:r>
            <a:r>
              <a:rPr lang="en-US" sz="2000" dirty="0">
                <a:solidFill>
                  <a:schemeClr val="bg2">
                    <a:lumMod val="75000"/>
                  </a:schemeClr>
                </a:solidFill>
                <a:latin typeface="Tahoma"/>
                <a:ea typeface="Tahoma"/>
                <a:cs typeface="Tahoma"/>
              </a:rPr>
              <a:t>your co-insurance is </a:t>
            </a:r>
            <a:r>
              <a:rPr lang="en-US" sz="2000" b="1" dirty="0">
                <a:solidFill>
                  <a:schemeClr val="bg2">
                    <a:lumMod val="75000"/>
                  </a:schemeClr>
                </a:solidFill>
                <a:latin typeface="Tahoma"/>
                <a:ea typeface="Tahoma"/>
                <a:cs typeface="Tahoma"/>
              </a:rPr>
              <a:t>20%</a:t>
            </a:r>
            <a:r>
              <a:rPr lang="en-US" sz="2000" dirty="0">
                <a:solidFill>
                  <a:schemeClr val="bg2">
                    <a:lumMod val="75000"/>
                  </a:schemeClr>
                </a:solidFill>
                <a:latin typeface="Tahoma"/>
                <a:ea typeface="Tahoma"/>
                <a:cs typeface="Tahoma"/>
              </a:rPr>
              <a:t>. </a:t>
            </a:r>
          </a:p>
          <a:p>
            <a:pPr marL="1028700" lvl="1" indent="-342900" algn="l">
              <a:buClr>
                <a:schemeClr val="tx1"/>
              </a:buClr>
              <a:buSzPct val="85000"/>
              <a:buFont typeface="Wingdings" panose="05000000000000000000" pitchFamily="2" charset="2"/>
              <a:buChar char="§"/>
            </a:pPr>
            <a:r>
              <a:rPr lang="en-US" b="1" dirty="0">
                <a:solidFill>
                  <a:schemeClr val="bg2">
                    <a:lumMod val="75000"/>
                  </a:schemeClr>
                </a:solidFill>
                <a:latin typeface="Tahoma"/>
                <a:ea typeface="Tahoma"/>
                <a:cs typeface="Tahoma"/>
              </a:rPr>
              <a:t>$800.00 </a:t>
            </a:r>
            <a:r>
              <a:rPr lang="en-US" dirty="0">
                <a:solidFill>
                  <a:schemeClr val="bg2">
                    <a:lumMod val="75000"/>
                  </a:schemeClr>
                </a:solidFill>
                <a:latin typeface="Tahoma"/>
                <a:ea typeface="Tahoma"/>
                <a:cs typeface="Tahoma"/>
              </a:rPr>
              <a:t>(the amount paid by patient and insurance)</a:t>
            </a:r>
          </a:p>
          <a:p>
            <a:pPr marL="1028700" lvl="1" indent="-342900" algn="l">
              <a:buClr>
                <a:schemeClr val="tx1"/>
              </a:buClr>
              <a:buSzPct val="85000"/>
              <a:buFont typeface="Wingdings" panose="05000000000000000000" pitchFamily="2" charset="2"/>
              <a:buChar char="§"/>
            </a:pPr>
            <a:r>
              <a:rPr lang="en-US" b="1" dirty="0">
                <a:solidFill>
                  <a:schemeClr val="bg2">
                    <a:lumMod val="75000"/>
                  </a:schemeClr>
                </a:solidFill>
                <a:latin typeface="Tahoma"/>
                <a:ea typeface="Tahoma"/>
                <a:cs typeface="Tahoma"/>
              </a:rPr>
              <a:t>-500.00 </a:t>
            </a:r>
            <a:r>
              <a:rPr lang="en-US" dirty="0">
                <a:solidFill>
                  <a:schemeClr val="bg2">
                    <a:lumMod val="75000"/>
                  </a:schemeClr>
                </a:solidFill>
                <a:latin typeface="Tahoma"/>
                <a:ea typeface="Tahoma"/>
                <a:cs typeface="Tahoma"/>
              </a:rPr>
              <a:t>(your deductible owed) = $300.00 remaining</a:t>
            </a:r>
          </a:p>
          <a:p>
            <a:pPr marL="1028700" lvl="1" indent="-342900" algn="l">
              <a:buClr>
                <a:schemeClr val="tx1"/>
              </a:buClr>
              <a:buSzPct val="85000"/>
              <a:buFont typeface="Wingdings" panose="05000000000000000000" pitchFamily="2" charset="2"/>
              <a:buChar char="§"/>
            </a:pPr>
            <a:r>
              <a:rPr lang="en-US" dirty="0">
                <a:solidFill>
                  <a:schemeClr val="bg2">
                    <a:lumMod val="75000"/>
                  </a:schemeClr>
                </a:solidFill>
                <a:latin typeface="Tahoma"/>
                <a:ea typeface="Tahoma"/>
                <a:cs typeface="Tahoma"/>
              </a:rPr>
              <a:t>$300 x 20% co-insurance due </a:t>
            </a:r>
            <a:r>
              <a:rPr lang="en-US" b="1" dirty="0">
                <a:solidFill>
                  <a:schemeClr val="bg2">
                    <a:lumMod val="75000"/>
                  </a:schemeClr>
                </a:solidFill>
                <a:latin typeface="Tahoma"/>
                <a:ea typeface="Tahoma"/>
                <a:cs typeface="Tahoma"/>
              </a:rPr>
              <a:t>= $60 </a:t>
            </a:r>
            <a:r>
              <a:rPr lang="en-US" dirty="0">
                <a:solidFill>
                  <a:schemeClr val="bg2">
                    <a:lumMod val="75000"/>
                  </a:schemeClr>
                </a:solidFill>
                <a:latin typeface="Tahoma"/>
                <a:ea typeface="Tahoma"/>
                <a:cs typeface="Tahoma"/>
              </a:rPr>
              <a:t>(20% of $300).</a:t>
            </a:r>
          </a:p>
          <a:p>
            <a:pPr marL="1028700" lvl="1" indent="-342900" algn="l">
              <a:buClr>
                <a:schemeClr val="tx1"/>
              </a:buClr>
              <a:buSzPct val="85000"/>
              <a:buFont typeface="Wingdings" panose="05000000000000000000" pitchFamily="2" charset="2"/>
              <a:buChar char="§"/>
            </a:pPr>
            <a:r>
              <a:rPr lang="en-US"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You owe your deductible plus 20% coinsurance = </a:t>
            </a:r>
            <a:r>
              <a:rPr lang="en-US" b="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$560.00.</a:t>
            </a:r>
          </a:p>
        </p:txBody>
      </p:sp>
      <p:grpSp>
        <p:nvGrpSpPr>
          <p:cNvPr id="9" name="Group 8">
            <a:extLst>
              <a:ext uri="{FF2B5EF4-FFF2-40B4-BE49-F238E27FC236}">
                <a16:creationId xmlns:a16="http://schemas.microsoft.com/office/drawing/2014/main" id="{252C965A-EB01-47B9-9B99-B0571B2CD1EA}"/>
              </a:ext>
            </a:extLst>
          </p:cNvPr>
          <p:cNvGrpSpPr/>
          <p:nvPr/>
        </p:nvGrpSpPr>
        <p:grpSpPr>
          <a:xfrm>
            <a:off x="1331368" y="3461377"/>
            <a:ext cx="3943238" cy="1143089"/>
            <a:chOff x="569411" y="3280895"/>
            <a:chExt cx="3943238" cy="1143089"/>
          </a:xfrm>
        </p:grpSpPr>
        <p:sp>
          <p:nvSpPr>
            <p:cNvPr id="11" name="TextBox 10">
              <a:extLst>
                <a:ext uri="{FF2B5EF4-FFF2-40B4-BE49-F238E27FC236}">
                  <a16:creationId xmlns:a16="http://schemas.microsoft.com/office/drawing/2014/main" id="{0243825D-E695-4DED-9038-12846F4A4E89}"/>
                </a:ext>
              </a:extLst>
            </p:cNvPr>
            <p:cNvSpPr txBox="1"/>
            <p:nvPr/>
          </p:nvSpPr>
          <p:spPr>
            <a:xfrm>
              <a:off x="668673" y="3280895"/>
              <a:ext cx="848199" cy="86177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D8D8D8"/>
                  </a:solidFill>
                  <a:cs typeface="Calibri"/>
                </a:rPr>
                <a:t> </a:t>
              </a:r>
              <a:r>
                <a:rPr lang="en-US" sz="1600" dirty="0">
                  <a:solidFill>
                    <a:srgbClr val="D8D8D8"/>
                  </a:solidFill>
                  <a:latin typeface="Tahoma" panose="020B0604030504040204" pitchFamily="34" charset="0"/>
                  <a:ea typeface="Tahoma" panose="020B0604030504040204" pitchFamily="34" charset="0"/>
                  <a:cs typeface="Tahoma" panose="020B0604030504040204" pitchFamily="34" charset="0"/>
                </a:rPr>
                <a:t> $800</a:t>
              </a:r>
            </a:p>
            <a:p>
              <a:r>
                <a:rPr lang="en-US" sz="1600" dirty="0">
                  <a:solidFill>
                    <a:srgbClr val="D8D8D8"/>
                  </a:solidFill>
                  <a:latin typeface="Tahoma" panose="020B0604030504040204" pitchFamily="34" charset="0"/>
                  <a:ea typeface="Tahoma" panose="020B0604030504040204" pitchFamily="34" charset="0"/>
                  <a:cs typeface="Tahoma" panose="020B0604030504040204" pitchFamily="34" charset="0"/>
                </a:rPr>
                <a:t>- $500</a:t>
              </a:r>
            </a:p>
            <a:p>
              <a:r>
                <a:rPr lang="en-US" sz="1600" dirty="0">
                  <a:solidFill>
                    <a:srgbClr val="D8D8D8"/>
                  </a:solidFill>
                  <a:latin typeface="Tahoma" panose="020B0604030504040204" pitchFamily="34" charset="0"/>
                  <a:ea typeface="Tahoma" panose="020B0604030504040204" pitchFamily="34" charset="0"/>
                  <a:cs typeface="Tahoma" panose="020B0604030504040204" pitchFamily="34" charset="0"/>
                </a:rPr>
                <a:t>  $300</a:t>
              </a:r>
            </a:p>
          </p:txBody>
        </p:sp>
        <p:cxnSp>
          <p:nvCxnSpPr>
            <p:cNvPr id="12" name="Straight Arrow Connector 11">
              <a:extLst>
                <a:ext uri="{FF2B5EF4-FFF2-40B4-BE49-F238E27FC236}">
                  <a16:creationId xmlns:a16="http://schemas.microsoft.com/office/drawing/2014/main" id="{31C3BCF8-9F6B-4158-878A-F061CEB98803}"/>
                </a:ext>
              </a:extLst>
            </p:cNvPr>
            <p:cNvCxnSpPr>
              <a:cxnSpLocks/>
            </p:cNvCxnSpPr>
            <p:nvPr/>
          </p:nvCxnSpPr>
          <p:spPr>
            <a:xfrm flipV="1">
              <a:off x="691767" y="3857807"/>
              <a:ext cx="625455" cy="9982"/>
            </a:xfrm>
            <a:prstGeom prst="straightConnector1">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FEB02489-921F-4586-AB33-A91BFD15BF0C}"/>
                </a:ext>
              </a:extLst>
            </p:cNvPr>
            <p:cNvSpPr txBox="1"/>
            <p:nvPr/>
          </p:nvSpPr>
          <p:spPr>
            <a:xfrm>
              <a:off x="1586657" y="3284829"/>
              <a:ext cx="2925992"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D8D8D8"/>
                  </a:solidFill>
                  <a:latin typeface="Tahoma" panose="020B0604030504040204" pitchFamily="34" charset="0"/>
                  <a:ea typeface="Tahoma" panose="020B0604030504040204" pitchFamily="34" charset="0"/>
                  <a:cs typeface="Tahoma" panose="020B0604030504040204" pitchFamily="34" charset="0"/>
                </a:rPr>
                <a:t>Reimbursement amount</a:t>
              </a:r>
            </a:p>
          </p:txBody>
        </p:sp>
        <p:sp>
          <p:nvSpPr>
            <p:cNvPr id="14" name="TextBox 13">
              <a:extLst>
                <a:ext uri="{FF2B5EF4-FFF2-40B4-BE49-F238E27FC236}">
                  <a16:creationId xmlns:a16="http://schemas.microsoft.com/office/drawing/2014/main" id="{73E636DC-27FF-483D-9E7E-D376EBDC207E}"/>
                </a:ext>
              </a:extLst>
            </p:cNvPr>
            <p:cNvSpPr txBox="1"/>
            <p:nvPr/>
          </p:nvSpPr>
          <p:spPr>
            <a:xfrm>
              <a:off x="1586657" y="3546547"/>
              <a:ext cx="2727683"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D8D8D8"/>
                  </a:solidFill>
                  <a:latin typeface="Tahoma" panose="020B0604030504040204" pitchFamily="34" charset="0"/>
                  <a:ea typeface="Tahoma" panose="020B0604030504040204" pitchFamily="34" charset="0"/>
                  <a:cs typeface="Tahoma" panose="020B0604030504040204" pitchFamily="34" charset="0"/>
                </a:rPr>
                <a:t>Your deductible owed</a:t>
              </a:r>
            </a:p>
          </p:txBody>
        </p:sp>
        <p:sp>
          <p:nvSpPr>
            <p:cNvPr id="15" name="TextBox 14">
              <a:extLst>
                <a:ext uri="{FF2B5EF4-FFF2-40B4-BE49-F238E27FC236}">
                  <a16:creationId xmlns:a16="http://schemas.microsoft.com/office/drawing/2014/main" id="{CC6AE975-1DAD-4F4B-9267-9640B9C1C120}"/>
                </a:ext>
              </a:extLst>
            </p:cNvPr>
            <p:cNvSpPr txBox="1"/>
            <p:nvPr/>
          </p:nvSpPr>
          <p:spPr>
            <a:xfrm>
              <a:off x="1559931" y="3775081"/>
              <a:ext cx="2727683" cy="338554"/>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D8D8D8"/>
                  </a:solidFill>
                  <a:latin typeface="Tahoma" panose="020B0604030504040204" pitchFamily="34" charset="0"/>
                  <a:ea typeface="Tahoma" panose="020B0604030504040204" pitchFamily="34" charset="0"/>
                  <a:cs typeface="Tahoma" panose="020B0604030504040204" pitchFamily="34" charset="0"/>
                </a:rPr>
                <a:t>Remaining amount due</a:t>
              </a:r>
            </a:p>
          </p:txBody>
        </p:sp>
        <p:sp>
          <p:nvSpPr>
            <p:cNvPr id="16" name="Rectangle 15">
              <a:extLst>
                <a:ext uri="{FF2B5EF4-FFF2-40B4-BE49-F238E27FC236}">
                  <a16:creationId xmlns:a16="http://schemas.microsoft.com/office/drawing/2014/main" id="{F8DA3367-E6B0-4CC5-8AC1-A34CF8EEA01A}"/>
                </a:ext>
              </a:extLst>
            </p:cNvPr>
            <p:cNvSpPr/>
            <p:nvPr/>
          </p:nvSpPr>
          <p:spPr>
            <a:xfrm>
              <a:off x="569411" y="3288089"/>
              <a:ext cx="3612190" cy="1135895"/>
            </a:xfrm>
            <a:prstGeom prst="rect">
              <a:avLst/>
            </a:prstGeom>
            <a:no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8D8D8"/>
                </a:solidFill>
              </a:endParaRPr>
            </a:p>
          </p:txBody>
        </p:sp>
      </p:grpSp>
      <p:grpSp>
        <p:nvGrpSpPr>
          <p:cNvPr id="17" name="Group 16">
            <a:extLst>
              <a:ext uri="{FF2B5EF4-FFF2-40B4-BE49-F238E27FC236}">
                <a16:creationId xmlns:a16="http://schemas.microsoft.com/office/drawing/2014/main" id="{435DF7F1-A563-4BD8-8C6D-FC8FAC14BB4C}"/>
              </a:ext>
            </a:extLst>
          </p:cNvPr>
          <p:cNvGrpSpPr/>
          <p:nvPr/>
        </p:nvGrpSpPr>
        <p:grpSpPr>
          <a:xfrm>
            <a:off x="6264158" y="3497461"/>
            <a:ext cx="3622173" cy="1140049"/>
            <a:chOff x="5141764" y="3281338"/>
            <a:chExt cx="3622173" cy="1140049"/>
          </a:xfrm>
        </p:grpSpPr>
        <p:sp>
          <p:nvSpPr>
            <p:cNvPr id="18" name="TextBox 17">
              <a:extLst>
                <a:ext uri="{FF2B5EF4-FFF2-40B4-BE49-F238E27FC236}">
                  <a16:creationId xmlns:a16="http://schemas.microsoft.com/office/drawing/2014/main" id="{E3EB9676-9AF2-4377-9132-1235994C52DC}"/>
                </a:ext>
              </a:extLst>
            </p:cNvPr>
            <p:cNvSpPr txBox="1"/>
            <p:nvPr/>
          </p:nvSpPr>
          <p:spPr>
            <a:xfrm>
              <a:off x="5360664" y="3281338"/>
              <a:ext cx="848199" cy="86177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D8D8D8"/>
                  </a:solidFill>
                  <a:cs typeface="Calibri"/>
                </a:rPr>
                <a:t> </a:t>
              </a:r>
              <a:r>
                <a:rPr lang="en-US" dirty="0">
                  <a:solidFill>
                    <a:srgbClr val="D8D8D8"/>
                  </a:solidFill>
                  <a:latin typeface="Calibri"/>
                  <a:cs typeface="Calibri"/>
                </a:rPr>
                <a:t> </a:t>
              </a:r>
              <a:r>
                <a:rPr lang="en-US" sz="1600" dirty="0">
                  <a:solidFill>
                    <a:srgbClr val="D8D8D8"/>
                  </a:solidFill>
                  <a:latin typeface="Calibri"/>
                  <a:cs typeface="Calibri"/>
                </a:rPr>
                <a:t> </a:t>
              </a:r>
              <a:r>
                <a:rPr lang="en-US" sz="1600" dirty="0">
                  <a:solidFill>
                    <a:srgbClr val="D8D8D8"/>
                  </a:solidFill>
                  <a:latin typeface="Tahoma" panose="020B0604030504040204" pitchFamily="34" charset="0"/>
                  <a:ea typeface="Tahoma" panose="020B0604030504040204" pitchFamily="34" charset="0"/>
                  <a:cs typeface="Tahoma" panose="020B0604030504040204" pitchFamily="34" charset="0"/>
                </a:rPr>
                <a:t>$300</a:t>
              </a:r>
            </a:p>
            <a:p>
              <a:r>
                <a:rPr lang="en-US" sz="1600" dirty="0">
                  <a:solidFill>
                    <a:srgbClr val="D8D8D8"/>
                  </a:solidFill>
                  <a:latin typeface="Tahoma" panose="020B0604030504040204" pitchFamily="34" charset="0"/>
                  <a:ea typeface="Tahoma" panose="020B0604030504040204" pitchFamily="34" charset="0"/>
                  <a:cs typeface="Tahoma" panose="020B0604030504040204" pitchFamily="34" charset="0"/>
                </a:rPr>
                <a:t>x  20%    $60</a:t>
              </a:r>
            </a:p>
          </p:txBody>
        </p:sp>
        <p:sp>
          <p:nvSpPr>
            <p:cNvPr id="19" name="TextBox 18">
              <a:extLst>
                <a:ext uri="{FF2B5EF4-FFF2-40B4-BE49-F238E27FC236}">
                  <a16:creationId xmlns:a16="http://schemas.microsoft.com/office/drawing/2014/main" id="{0A8A7CBC-C2D5-4C79-A589-CE008C0685DA}"/>
                </a:ext>
              </a:extLst>
            </p:cNvPr>
            <p:cNvSpPr txBox="1"/>
            <p:nvPr/>
          </p:nvSpPr>
          <p:spPr>
            <a:xfrm>
              <a:off x="6245664" y="3284829"/>
              <a:ext cx="251485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D8D8D8"/>
                  </a:solidFill>
                  <a:latin typeface="Tahoma" panose="020B0604030504040204" pitchFamily="34" charset="0"/>
                  <a:ea typeface="Tahoma" panose="020B0604030504040204" pitchFamily="34" charset="0"/>
                  <a:cs typeface="Tahoma" panose="020B0604030504040204" pitchFamily="34" charset="0"/>
                </a:rPr>
                <a:t>Remaining amount due</a:t>
              </a:r>
            </a:p>
          </p:txBody>
        </p:sp>
        <p:sp>
          <p:nvSpPr>
            <p:cNvPr id="20" name="TextBox 19">
              <a:extLst>
                <a:ext uri="{FF2B5EF4-FFF2-40B4-BE49-F238E27FC236}">
                  <a16:creationId xmlns:a16="http://schemas.microsoft.com/office/drawing/2014/main" id="{1C1D7A20-A623-4DF3-91FD-5C6825B83CF9}"/>
                </a:ext>
              </a:extLst>
            </p:cNvPr>
            <p:cNvSpPr txBox="1"/>
            <p:nvPr/>
          </p:nvSpPr>
          <p:spPr>
            <a:xfrm>
              <a:off x="6245664" y="3546547"/>
              <a:ext cx="215773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D8D8D8"/>
                  </a:solidFill>
                  <a:latin typeface="Tahoma" panose="020B0604030504040204" pitchFamily="34" charset="0"/>
                  <a:ea typeface="Tahoma" panose="020B0604030504040204" pitchFamily="34" charset="0"/>
                  <a:cs typeface="Tahoma" panose="020B0604030504040204" pitchFamily="34" charset="0"/>
                </a:rPr>
                <a:t>Co-insurance</a:t>
              </a:r>
            </a:p>
          </p:txBody>
        </p:sp>
        <p:sp>
          <p:nvSpPr>
            <p:cNvPr id="21" name="TextBox 20">
              <a:extLst>
                <a:ext uri="{FF2B5EF4-FFF2-40B4-BE49-F238E27FC236}">
                  <a16:creationId xmlns:a16="http://schemas.microsoft.com/office/drawing/2014/main" id="{7FB97927-9874-4568-9AE1-5BE499C79292}"/>
                </a:ext>
              </a:extLst>
            </p:cNvPr>
            <p:cNvSpPr txBox="1"/>
            <p:nvPr/>
          </p:nvSpPr>
          <p:spPr>
            <a:xfrm>
              <a:off x="6245664" y="3775081"/>
              <a:ext cx="251485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D8D8D8"/>
                  </a:solidFill>
                  <a:latin typeface="Tahoma" panose="020B0604030504040204" pitchFamily="34" charset="0"/>
                  <a:ea typeface="Tahoma" panose="020B0604030504040204" pitchFamily="34" charset="0"/>
                  <a:cs typeface="Tahoma" panose="020B0604030504040204" pitchFamily="34" charset="0"/>
                </a:rPr>
                <a:t>Your co-insurance owed</a:t>
              </a:r>
            </a:p>
          </p:txBody>
        </p:sp>
        <p:cxnSp>
          <p:nvCxnSpPr>
            <p:cNvPr id="22" name="Straight Arrow Connector 21">
              <a:extLst>
                <a:ext uri="{FF2B5EF4-FFF2-40B4-BE49-F238E27FC236}">
                  <a16:creationId xmlns:a16="http://schemas.microsoft.com/office/drawing/2014/main" id="{FD46E817-73FD-4D99-AE80-8B857D799D31}"/>
                </a:ext>
              </a:extLst>
            </p:cNvPr>
            <p:cNvCxnSpPr>
              <a:cxnSpLocks/>
            </p:cNvCxnSpPr>
            <p:nvPr/>
          </p:nvCxnSpPr>
          <p:spPr>
            <a:xfrm>
              <a:off x="5360664" y="3857807"/>
              <a:ext cx="629589" cy="0"/>
            </a:xfrm>
            <a:prstGeom prst="straightConnector1">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6864127F-B0C9-4A08-9B48-824C59C06042}"/>
                </a:ext>
              </a:extLst>
            </p:cNvPr>
            <p:cNvSpPr/>
            <p:nvPr/>
          </p:nvSpPr>
          <p:spPr>
            <a:xfrm>
              <a:off x="5141764" y="3285492"/>
              <a:ext cx="3622173" cy="1135895"/>
            </a:xfrm>
            <a:prstGeom prst="rect">
              <a:avLst/>
            </a:prstGeom>
            <a:noFill/>
            <a:ln w="190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D8D8D8"/>
                </a:solidFill>
              </a:endParaRPr>
            </a:p>
          </p:txBody>
        </p:sp>
      </p:grpSp>
      <p:grpSp>
        <p:nvGrpSpPr>
          <p:cNvPr id="24" name="Group 23">
            <a:extLst>
              <a:ext uri="{FF2B5EF4-FFF2-40B4-BE49-F238E27FC236}">
                <a16:creationId xmlns:a16="http://schemas.microsoft.com/office/drawing/2014/main" id="{F90D4721-BB2D-48CB-80E3-D6178DBBF9A3}"/>
              </a:ext>
            </a:extLst>
          </p:cNvPr>
          <p:cNvGrpSpPr/>
          <p:nvPr/>
        </p:nvGrpSpPr>
        <p:grpSpPr>
          <a:xfrm>
            <a:off x="3658035" y="4791685"/>
            <a:ext cx="3622174" cy="1135895"/>
            <a:chOff x="2755937" y="4452834"/>
            <a:chExt cx="3622174" cy="1135895"/>
          </a:xfrm>
        </p:grpSpPr>
        <p:sp>
          <p:nvSpPr>
            <p:cNvPr id="25" name="TextBox 24">
              <a:extLst>
                <a:ext uri="{FF2B5EF4-FFF2-40B4-BE49-F238E27FC236}">
                  <a16:creationId xmlns:a16="http://schemas.microsoft.com/office/drawing/2014/main" id="{E2616604-434D-48D7-9DC1-F5E092F67CF8}"/>
                </a:ext>
              </a:extLst>
            </p:cNvPr>
            <p:cNvSpPr txBox="1"/>
            <p:nvPr/>
          </p:nvSpPr>
          <p:spPr>
            <a:xfrm>
              <a:off x="2774414" y="4648965"/>
              <a:ext cx="159295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accent1"/>
                  </a:solidFill>
                  <a:latin typeface="Tahoma" panose="020B0604030504040204" pitchFamily="34" charset="0"/>
                  <a:ea typeface="Tahoma" panose="020B0604030504040204" pitchFamily="34" charset="0"/>
                  <a:cs typeface="Tahoma" panose="020B0604030504040204" pitchFamily="34" charset="0"/>
                </a:rPr>
                <a:t>   $500</a:t>
              </a:r>
            </a:p>
            <a:p>
              <a:r>
                <a:rPr lang="en-US" sz="1600" dirty="0">
                  <a:latin typeface="Tahoma" panose="020B0604030504040204" pitchFamily="34" charset="0"/>
                  <a:ea typeface="Tahoma" panose="020B0604030504040204" pitchFamily="34" charset="0"/>
                  <a:cs typeface="Tahoma" panose="020B0604030504040204" pitchFamily="34" charset="0"/>
                </a:rPr>
                <a:t>+  </a:t>
              </a:r>
              <a:r>
                <a:rPr lang="en-US" sz="1600" dirty="0">
                  <a:solidFill>
                    <a:srgbClr val="7030A0"/>
                  </a:solidFill>
                  <a:latin typeface="Tahoma" panose="020B0604030504040204" pitchFamily="34" charset="0"/>
                  <a:ea typeface="Tahoma" panose="020B0604030504040204" pitchFamily="34" charset="0"/>
                  <a:cs typeface="Tahoma" panose="020B0604030504040204" pitchFamily="34" charset="0"/>
                </a:rPr>
                <a:t>$60</a:t>
              </a:r>
            </a:p>
            <a:p>
              <a:r>
                <a:rPr lang="en-US" sz="1600" dirty="0">
                  <a:latin typeface="Tahoma" panose="020B0604030504040204" pitchFamily="34" charset="0"/>
                  <a:ea typeface="Tahoma" panose="020B0604030504040204" pitchFamily="34" charset="0"/>
                  <a:cs typeface="Tahoma" panose="020B0604030504040204" pitchFamily="34" charset="0"/>
                </a:rPr>
                <a:t> </a:t>
              </a:r>
              <a:r>
                <a:rPr lang="en-US" sz="160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sz="1600" b="1"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$560</a:t>
              </a:r>
            </a:p>
          </p:txBody>
        </p:sp>
        <p:sp>
          <p:nvSpPr>
            <p:cNvPr id="26" name="TextBox 25">
              <a:extLst>
                <a:ext uri="{FF2B5EF4-FFF2-40B4-BE49-F238E27FC236}">
                  <a16:creationId xmlns:a16="http://schemas.microsoft.com/office/drawing/2014/main" id="{597BD7E3-0F63-46CA-A0FD-2B9508332929}"/>
                </a:ext>
              </a:extLst>
            </p:cNvPr>
            <p:cNvSpPr txBox="1"/>
            <p:nvPr/>
          </p:nvSpPr>
          <p:spPr>
            <a:xfrm>
              <a:off x="3651768" y="4639919"/>
              <a:ext cx="251485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accent1"/>
                  </a:solidFill>
                  <a:latin typeface="Tahoma" panose="020B0604030504040204" pitchFamily="34" charset="0"/>
                  <a:ea typeface="Tahoma" panose="020B0604030504040204" pitchFamily="34" charset="0"/>
                  <a:cs typeface="Tahoma" panose="020B0604030504040204" pitchFamily="34" charset="0"/>
                </a:rPr>
                <a:t>Your deductible owed</a:t>
              </a:r>
            </a:p>
          </p:txBody>
        </p:sp>
        <p:sp>
          <p:nvSpPr>
            <p:cNvPr id="27" name="TextBox 26">
              <a:extLst>
                <a:ext uri="{FF2B5EF4-FFF2-40B4-BE49-F238E27FC236}">
                  <a16:creationId xmlns:a16="http://schemas.microsoft.com/office/drawing/2014/main" id="{948BABBA-7E44-4451-B355-FE853DC9CD73}"/>
                </a:ext>
              </a:extLst>
            </p:cNvPr>
            <p:cNvSpPr txBox="1"/>
            <p:nvPr/>
          </p:nvSpPr>
          <p:spPr>
            <a:xfrm>
              <a:off x="3630239" y="5153510"/>
              <a:ext cx="2657517"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Total patient responsibility</a:t>
              </a:r>
            </a:p>
          </p:txBody>
        </p:sp>
        <p:cxnSp>
          <p:nvCxnSpPr>
            <p:cNvPr id="28" name="Straight Arrow Connector 27">
              <a:extLst>
                <a:ext uri="{FF2B5EF4-FFF2-40B4-BE49-F238E27FC236}">
                  <a16:creationId xmlns:a16="http://schemas.microsoft.com/office/drawing/2014/main" id="{5709D4F8-62D9-4B7C-80C1-BD923BC5E2B2}"/>
                </a:ext>
              </a:extLst>
            </p:cNvPr>
            <p:cNvCxnSpPr>
              <a:cxnSpLocks/>
            </p:cNvCxnSpPr>
            <p:nvPr/>
          </p:nvCxnSpPr>
          <p:spPr>
            <a:xfrm>
              <a:off x="2825099" y="5203423"/>
              <a:ext cx="826669" cy="0"/>
            </a:xfrm>
            <a:prstGeom prst="straightConnector1">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C06A3CAA-C1A8-46FE-B958-43E9F941FD85}"/>
                </a:ext>
              </a:extLst>
            </p:cNvPr>
            <p:cNvSpPr txBox="1"/>
            <p:nvPr/>
          </p:nvSpPr>
          <p:spPr>
            <a:xfrm>
              <a:off x="3630239" y="4893727"/>
              <a:ext cx="2514856"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rgbClr val="7030A0"/>
                  </a:solidFill>
                  <a:latin typeface="Tahoma" panose="020B0604030504040204" pitchFamily="34" charset="0"/>
                  <a:ea typeface="Tahoma" panose="020B0604030504040204" pitchFamily="34" charset="0"/>
                  <a:cs typeface="Tahoma" panose="020B0604030504040204" pitchFamily="34" charset="0"/>
                </a:rPr>
                <a:t>Your co-insurance due</a:t>
              </a:r>
            </a:p>
          </p:txBody>
        </p:sp>
        <p:sp>
          <p:nvSpPr>
            <p:cNvPr id="30" name="Rectangle 29">
              <a:extLst>
                <a:ext uri="{FF2B5EF4-FFF2-40B4-BE49-F238E27FC236}">
                  <a16:creationId xmlns:a16="http://schemas.microsoft.com/office/drawing/2014/main" id="{15B6DD97-530C-48AD-B3F4-4589A7AC68CE}"/>
                </a:ext>
              </a:extLst>
            </p:cNvPr>
            <p:cNvSpPr/>
            <p:nvPr/>
          </p:nvSpPr>
          <p:spPr>
            <a:xfrm>
              <a:off x="2755937" y="4452834"/>
              <a:ext cx="3622174" cy="113589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5" name="Audio 4">
            <a:hlinkClick r:id="" action="ppaction://media"/>
            <a:extLst>
              <a:ext uri="{FF2B5EF4-FFF2-40B4-BE49-F238E27FC236}">
                <a16:creationId xmlns:a16="http://schemas.microsoft.com/office/drawing/2014/main" id="{9AA03B12-3C74-488C-9D40-B1CA2728E7C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951726700"/>
      </p:ext>
    </p:extLst>
  </p:cSld>
  <p:clrMapOvr>
    <a:masterClrMapping/>
  </p:clrMapOvr>
  <mc:AlternateContent xmlns:mc="http://schemas.openxmlformats.org/markup-compatibility/2006" xmlns:p14="http://schemas.microsoft.com/office/powerpoint/2010/main">
    <mc:Choice Requires="p14">
      <p:transition spd="slow" p14:dur="2000" advTm="63109"/>
    </mc:Choice>
    <mc:Fallback xmlns="">
      <p:transition spd="slow" advTm="63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p:nvPr>
        </p:nvSpPr>
        <p:spPr>
          <a:xfrm>
            <a:off x="472440" y="1"/>
            <a:ext cx="11583436" cy="876692"/>
          </a:xfrm>
        </p:spPr>
        <p:txBody>
          <a:bodyPr>
            <a:norm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Individual with Family Deductible Example</a:t>
            </a:r>
          </a:p>
        </p:txBody>
      </p:sp>
      <p:pic>
        <p:nvPicPr>
          <p:cNvPr id="2" name="Picture 1">
            <a:extLst>
              <a:ext uri="{FF2B5EF4-FFF2-40B4-BE49-F238E27FC236}">
                <a16:creationId xmlns:a16="http://schemas.microsoft.com/office/drawing/2014/main" id="{6FC5AC89-F3D3-9714-4A60-98D1758F7BEC}"/>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6" name="Rectangle 3">
            <a:extLst>
              <a:ext uri="{FF2B5EF4-FFF2-40B4-BE49-F238E27FC236}">
                <a16:creationId xmlns:a16="http://schemas.microsoft.com/office/drawing/2014/main" id="{2B5A74B1-5561-4CF1-995F-BD611329070F}"/>
              </a:ext>
            </a:extLst>
          </p:cNvPr>
          <p:cNvSpPr txBox="1">
            <a:spLocks noChangeArrowheads="1"/>
          </p:cNvSpPr>
          <p:nvPr/>
        </p:nvSpPr>
        <p:spPr>
          <a:xfrm>
            <a:off x="472440" y="1310699"/>
            <a:ext cx="10959082" cy="1736561"/>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2000" dirty="0">
                <a:solidFill>
                  <a:srgbClr val="B86747"/>
                </a:solidFill>
                <a:latin typeface="Tahoma" panose="020B0604030504040204" pitchFamily="34" charset="0"/>
                <a:ea typeface="Tahoma" panose="020B0604030504040204" pitchFamily="34" charset="0"/>
                <a:cs typeface="Tahoma" panose="020B0604030504040204" pitchFamily="34" charset="0"/>
              </a:rPr>
              <a:t>A family of five has individual deductibles of </a:t>
            </a:r>
            <a:r>
              <a:rPr lang="en-US" sz="2000" b="1" dirty="0">
                <a:solidFill>
                  <a:srgbClr val="B86747"/>
                </a:solidFill>
                <a:latin typeface="Tahoma" panose="020B0604030504040204" pitchFamily="34" charset="0"/>
                <a:ea typeface="Tahoma" panose="020B0604030504040204" pitchFamily="34" charset="0"/>
                <a:cs typeface="Tahoma" panose="020B0604030504040204" pitchFamily="34" charset="0"/>
              </a:rPr>
              <a:t>$500 </a:t>
            </a:r>
            <a:r>
              <a:rPr lang="en-US" sz="2000" dirty="0">
                <a:solidFill>
                  <a:srgbClr val="B86747"/>
                </a:solidFill>
                <a:latin typeface="Tahoma" panose="020B0604030504040204" pitchFamily="34" charset="0"/>
                <a:ea typeface="Tahoma" panose="020B0604030504040204" pitchFamily="34" charset="0"/>
                <a:cs typeface="Tahoma" panose="020B0604030504040204" pitchFamily="34" charset="0"/>
              </a:rPr>
              <a:t>each and a family deductible of </a:t>
            </a:r>
            <a:r>
              <a:rPr lang="en-US" sz="2000" b="1" dirty="0">
                <a:solidFill>
                  <a:srgbClr val="B86747"/>
                </a:solidFill>
                <a:latin typeface="Tahoma" panose="020B0604030504040204" pitchFamily="34" charset="0"/>
                <a:ea typeface="Tahoma" panose="020B0604030504040204" pitchFamily="34" charset="0"/>
                <a:cs typeface="Tahoma" panose="020B0604030504040204" pitchFamily="34" charset="0"/>
              </a:rPr>
              <a:t>$1,500</a:t>
            </a:r>
            <a:r>
              <a:rPr lang="en-US" sz="2000" dirty="0">
                <a:solidFill>
                  <a:srgbClr val="B86747"/>
                </a:solidFill>
                <a:latin typeface="Tahoma" panose="020B0604030504040204" pitchFamily="34" charset="0"/>
                <a:ea typeface="Tahoma" panose="020B0604030504040204" pitchFamily="34" charset="0"/>
                <a:cs typeface="Tahoma" panose="020B0604030504040204" pitchFamily="34" charset="0"/>
              </a:rPr>
              <a:t>.</a:t>
            </a:r>
          </a:p>
          <a:p>
            <a:pPr algn="l"/>
            <a:endParaRPr lang="en-US" sz="20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algn="l"/>
            <a:r>
              <a:rPr lang="en-US" sz="2000" dirty="0">
                <a:solidFill>
                  <a:srgbClr val="B86747"/>
                </a:solidFill>
                <a:latin typeface="Tahoma" panose="020B0604030504040204" pitchFamily="34" charset="0"/>
                <a:ea typeface="Tahoma" panose="020B0604030504040204" pitchFamily="34" charset="0"/>
                <a:cs typeface="Tahoma" panose="020B0604030504040204" pitchFamily="34" charset="0"/>
              </a:rPr>
              <a:t>This scenario applies to covered, in-network services.</a:t>
            </a:r>
          </a:p>
          <a:p>
            <a:pPr algn="l"/>
            <a:endParaRPr lang="en-US" sz="800" b="1" dirty="0">
              <a:latin typeface="Constantia" panose="02030602050306030303" pitchFamily="18" charset="0"/>
              <a:ea typeface="Tahoma" panose="020B0604030504040204" pitchFamily="34" charset="0"/>
              <a:cs typeface="Tahoma" panose="020B0604030504040204" pitchFamily="34" charset="0"/>
            </a:endParaRPr>
          </a:p>
        </p:txBody>
      </p:sp>
      <p:pic>
        <p:nvPicPr>
          <p:cNvPr id="5" name="Audio 4">
            <a:hlinkClick r:id="" action="ppaction://media"/>
            <a:extLst>
              <a:ext uri="{FF2B5EF4-FFF2-40B4-BE49-F238E27FC236}">
                <a16:creationId xmlns:a16="http://schemas.microsoft.com/office/drawing/2014/main" id="{25B156E3-5D71-4C8C-A2D9-7AB1A9F0B49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158152411"/>
      </p:ext>
    </p:extLst>
  </p:cSld>
  <p:clrMapOvr>
    <a:masterClrMapping/>
  </p:clrMapOvr>
  <mc:AlternateContent xmlns:mc="http://schemas.openxmlformats.org/markup-compatibility/2006">
    <mc:Choice xmlns:p14="http://schemas.microsoft.com/office/powerpoint/2010/main" Requires="p14">
      <p:transition spd="slow" p14:dur="2000" advTm="28068"/>
    </mc:Choice>
    <mc:Fallback>
      <p:transition spd="slow" advTm="280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p:nvPr>
        </p:nvSpPr>
        <p:spPr>
          <a:xfrm>
            <a:off x="472440" y="1"/>
            <a:ext cx="11583436" cy="876692"/>
          </a:xfrm>
        </p:spPr>
        <p:txBody>
          <a:bodyPr>
            <a:norm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Individual with Family Deductible Example</a:t>
            </a:r>
          </a:p>
        </p:txBody>
      </p:sp>
      <p:pic>
        <p:nvPicPr>
          <p:cNvPr id="2" name="Picture 1">
            <a:extLst>
              <a:ext uri="{FF2B5EF4-FFF2-40B4-BE49-F238E27FC236}">
                <a16:creationId xmlns:a16="http://schemas.microsoft.com/office/drawing/2014/main" id="{6FC5AC89-F3D3-9714-4A60-98D1758F7BEC}"/>
              </a:ext>
            </a:extLst>
          </p:cNvPr>
          <p:cNvPicPr>
            <a:picLocks noChangeAspect="1"/>
          </p:cNvPicPr>
          <p:nvPr/>
        </p:nvPicPr>
        <p:blipFill>
          <a:blip r:embed="rId4"/>
          <a:stretch>
            <a:fillRect/>
          </a:stretch>
        </p:blipFill>
        <p:spPr>
          <a:xfrm>
            <a:off x="9520343" y="5960624"/>
            <a:ext cx="1911179" cy="561220"/>
          </a:xfrm>
          <a:prstGeom prst="rect">
            <a:avLst/>
          </a:prstGeom>
        </p:spPr>
      </p:pic>
      <p:pic>
        <p:nvPicPr>
          <p:cNvPr id="5" name="Picture 4">
            <a:extLst>
              <a:ext uri="{FF2B5EF4-FFF2-40B4-BE49-F238E27FC236}">
                <a16:creationId xmlns:a16="http://schemas.microsoft.com/office/drawing/2014/main" id="{DADE29A5-04D9-49FA-8806-AF33D22480D6}"/>
              </a:ext>
            </a:extLst>
          </p:cNvPr>
          <p:cNvPicPr>
            <a:picLocks noChangeAspect="1"/>
          </p:cNvPicPr>
          <p:nvPr/>
        </p:nvPicPr>
        <p:blipFill>
          <a:blip r:embed="rId5"/>
          <a:stretch>
            <a:fillRect/>
          </a:stretch>
        </p:blipFill>
        <p:spPr>
          <a:xfrm>
            <a:off x="1499523" y="1343506"/>
            <a:ext cx="8482740" cy="4150304"/>
          </a:xfrm>
          <a:prstGeom prst="rect">
            <a:avLst/>
          </a:prstGeom>
        </p:spPr>
      </p:pic>
      <p:pic>
        <p:nvPicPr>
          <p:cNvPr id="3" name="Audio 2">
            <a:hlinkClick r:id="" action="ppaction://media"/>
            <a:extLst>
              <a:ext uri="{FF2B5EF4-FFF2-40B4-BE49-F238E27FC236}">
                <a16:creationId xmlns:a16="http://schemas.microsoft.com/office/drawing/2014/main" id="{0DD2C604-DDB2-4338-96FF-CCEB023AEAE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68116230"/>
      </p:ext>
    </p:extLst>
  </p:cSld>
  <p:clrMapOvr>
    <a:masterClrMapping/>
  </p:clrMapOvr>
  <mc:AlternateContent xmlns:mc="http://schemas.openxmlformats.org/markup-compatibility/2006">
    <mc:Choice xmlns:p14="http://schemas.microsoft.com/office/powerpoint/2010/main" Requires="p14">
      <p:transition spd="slow" p14:dur="2000" advTm="27902"/>
    </mc:Choice>
    <mc:Fallback>
      <p:transition spd="slow" advTm="279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p:nvPr>
        </p:nvSpPr>
        <p:spPr>
          <a:xfrm>
            <a:off x="472440" y="1"/>
            <a:ext cx="11583436" cy="876692"/>
          </a:xfrm>
        </p:spPr>
        <p:txBody>
          <a:bodyPr>
            <a:norm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Individual with Family Deductible Example</a:t>
            </a:r>
          </a:p>
        </p:txBody>
      </p:sp>
      <p:pic>
        <p:nvPicPr>
          <p:cNvPr id="2" name="Picture 1">
            <a:extLst>
              <a:ext uri="{FF2B5EF4-FFF2-40B4-BE49-F238E27FC236}">
                <a16:creationId xmlns:a16="http://schemas.microsoft.com/office/drawing/2014/main" id="{6FC5AC89-F3D3-9714-4A60-98D1758F7BEC}"/>
              </a:ext>
            </a:extLst>
          </p:cNvPr>
          <p:cNvPicPr>
            <a:picLocks noChangeAspect="1"/>
          </p:cNvPicPr>
          <p:nvPr/>
        </p:nvPicPr>
        <p:blipFill>
          <a:blip r:embed="rId4"/>
          <a:stretch>
            <a:fillRect/>
          </a:stretch>
        </p:blipFill>
        <p:spPr>
          <a:xfrm>
            <a:off x="9520343" y="5960624"/>
            <a:ext cx="1911179" cy="561220"/>
          </a:xfrm>
          <a:prstGeom prst="rect">
            <a:avLst/>
          </a:prstGeom>
        </p:spPr>
      </p:pic>
      <p:pic>
        <p:nvPicPr>
          <p:cNvPr id="5" name="Picture 4">
            <a:extLst>
              <a:ext uri="{FF2B5EF4-FFF2-40B4-BE49-F238E27FC236}">
                <a16:creationId xmlns:a16="http://schemas.microsoft.com/office/drawing/2014/main" id="{9E4D4ECE-2C6F-4FDB-94B7-76E5C214730E}"/>
              </a:ext>
            </a:extLst>
          </p:cNvPr>
          <p:cNvPicPr>
            <a:picLocks noChangeAspect="1"/>
          </p:cNvPicPr>
          <p:nvPr/>
        </p:nvPicPr>
        <p:blipFill>
          <a:blip r:embed="rId5"/>
          <a:stretch>
            <a:fillRect/>
          </a:stretch>
        </p:blipFill>
        <p:spPr>
          <a:xfrm>
            <a:off x="1668874" y="1456935"/>
            <a:ext cx="8473863" cy="4118754"/>
          </a:xfrm>
          <a:prstGeom prst="rect">
            <a:avLst/>
          </a:prstGeom>
        </p:spPr>
      </p:pic>
      <p:pic>
        <p:nvPicPr>
          <p:cNvPr id="3" name="Audio 2">
            <a:hlinkClick r:id="" action="ppaction://media"/>
            <a:extLst>
              <a:ext uri="{FF2B5EF4-FFF2-40B4-BE49-F238E27FC236}">
                <a16:creationId xmlns:a16="http://schemas.microsoft.com/office/drawing/2014/main" id="{7BB950E1-E6BD-40A5-9496-9DA5A76667A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130596600"/>
      </p:ext>
    </p:extLst>
  </p:cSld>
  <p:clrMapOvr>
    <a:masterClrMapping/>
  </p:clrMapOvr>
  <mc:AlternateContent xmlns:mc="http://schemas.openxmlformats.org/markup-compatibility/2006">
    <mc:Choice xmlns:p14="http://schemas.microsoft.com/office/powerpoint/2010/main" Requires="p14">
      <p:transition spd="slow" p14:dur="2000" advTm="31302"/>
    </mc:Choice>
    <mc:Fallback>
      <p:transition spd="slow" advTm="31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p:nvPr>
        </p:nvSpPr>
        <p:spPr>
          <a:xfrm>
            <a:off x="472440" y="1"/>
            <a:ext cx="11583436" cy="876692"/>
          </a:xfrm>
        </p:spPr>
        <p:txBody>
          <a:bodyPr>
            <a:norm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Individual with Family Deductible Example</a:t>
            </a:r>
          </a:p>
        </p:txBody>
      </p:sp>
      <p:pic>
        <p:nvPicPr>
          <p:cNvPr id="2" name="Picture 1">
            <a:extLst>
              <a:ext uri="{FF2B5EF4-FFF2-40B4-BE49-F238E27FC236}">
                <a16:creationId xmlns:a16="http://schemas.microsoft.com/office/drawing/2014/main" id="{6FC5AC89-F3D3-9714-4A60-98D1758F7BEC}"/>
              </a:ext>
            </a:extLst>
          </p:cNvPr>
          <p:cNvPicPr>
            <a:picLocks noChangeAspect="1"/>
          </p:cNvPicPr>
          <p:nvPr/>
        </p:nvPicPr>
        <p:blipFill>
          <a:blip r:embed="rId4"/>
          <a:stretch>
            <a:fillRect/>
          </a:stretch>
        </p:blipFill>
        <p:spPr>
          <a:xfrm>
            <a:off x="9520343" y="5960624"/>
            <a:ext cx="1911179" cy="561220"/>
          </a:xfrm>
          <a:prstGeom prst="rect">
            <a:avLst/>
          </a:prstGeom>
        </p:spPr>
      </p:pic>
      <p:pic>
        <p:nvPicPr>
          <p:cNvPr id="5" name="Picture 4">
            <a:extLst>
              <a:ext uri="{FF2B5EF4-FFF2-40B4-BE49-F238E27FC236}">
                <a16:creationId xmlns:a16="http://schemas.microsoft.com/office/drawing/2014/main" id="{22F3EAC0-CBF3-44E0-81CB-8F7D99AC4874}"/>
              </a:ext>
            </a:extLst>
          </p:cNvPr>
          <p:cNvPicPr>
            <a:picLocks noChangeAspect="1"/>
          </p:cNvPicPr>
          <p:nvPr/>
        </p:nvPicPr>
        <p:blipFill>
          <a:blip r:embed="rId5"/>
          <a:stretch>
            <a:fillRect/>
          </a:stretch>
        </p:blipFill>
        <p:spPr>
          <a:xfrm>
            <a:off x="1636610" y="1284292"/>
            <a:ext cx="8101000" cy="4289416"/>
          </a:xfrm>
          <a:prstGeom prst="rect">
            <a:avLst/>
          </a:prstGeom>
        </p:spPr>
      </p:pic>
      <p:pic>
        <p:nvPicPr>
          <p:cNvPr id="3" name="Audio 2">
            <a:hlinkClick r:id="" action="ppaction://media"/>
            <a:extLst>
              <a:ext uri="{FF2B5EF4-FFF2-40B4-BE49-F238E27FC236}">
                <a16:creationId xmlns:a16="http://schemas.microsoft.com/office/drawing/2014/main" id="{EDCFD967-38D9-455F-A0FC-34A546A4B51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776538809"/>
      </p:ext>
    </p:extLst>
  </p:cSld>
  <p:clrMapOvr>
    <a:masterClrMapping/>
  </p:clrMapOvr>
  <mc:AlternateContent xmlns:mc="http://schemas.openxmlformats.org/markup-compatibility/2006">
    <mc:Choice xmlns:p14="http://schemas.microsoft.com/office/powerpoint/2010/main" Requires="p14">
      <p:transition spd="slow" p14:dur="2000" advTm="30603"/>
    </mc:Choice>
    <mc:Fallback>
      <p:transition spd="slow" advTm="306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p:nvPr>
        </p:nvSpPr>
        <p:spPr>
          <a:xfrm>
            <a:off x="472440" y="1"/>
            <a:ext cx="11583436" cy="876692"/>
          </a:xfrm>
        </p:spPr>
        <p:txBody>
          <a:bodyPr>
            <a:norm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Individual with Family Deductible Example</a:t>
            </a:r>
          </a:p>
        </p:txBody>
      </p:sp>
      <p:pic>
        <p:nvPicPr>
          <p:cNvPr id="2" name="Picture 1">
            <a:extLst>
              <a:ext uri="{FF2B5EF4-FFF2-40B4-BE49-F238E27FC236}">
                <a16:creationId xmlns:a16="http://schemas.microsoft.com/office/drawing/2014/main" id="{6FC5AC89-F3D3-9714-4A60-98D1758F7BEC}"/>
              </a:ext>
            </a:extLst>
          </p:cNvPr>
          <p:cNvPicPr>
            <a:picLocks noChangeAspect="1"/>
          </p:cNvPicPr>
          <p:nvPr/>
        </p:nvPicPr>
        <p:blipFill>
          <a:blip r:embed="rId4"/>
          <a:stretch>
            <a:fillRect/>
          </a:stretch>
        </p:blipFill>
        <p:spPr>
          <a:xfrm>
            <a:off x="9520343" y="5960624"/>
            <a:ext cx="1911179" cy="561220"/>
          </a:xfrm>
          <a:prstGeom prst="rect">
            <a:avLst/>
          </a:prstGeom>
        </p:spPr>
      </p:pic>
      <p:pic>
        <p:nvPicPr>
          <p:cNvPr id="5" name="Picture 4">
            <a:extLst>
              <a:ext uri="{FF2B5EF4-FFF2-40B4-BE49-F238E27FC236}">
                <a16:creationId xmlns:a16="http://schemas.microsoft.com/office/drawing/2014/main" id="{D6C1E0A3-AC13-4A6C-8A20-E148651DACFA}"/>
              </a:ext>
            </a:extLst>
          </p:cNvPr>
          <p:cNvPicPr>
            <a:picLocks noChangeAspect="1"/>
          </p:cNvPicPr>
          <p:nvPr/>
        </p:nvPicPr>
        <p:blipFill>
          <a:blip r:embed="rId5"/>
          <a:stretch>
            <a:fillRect/>
          </a:stretch>
        </p:blipFill>
        <p:spPr>
          <a:xfrm>
            <a:off x="1812026" y="1039477"/>
            <a:ext cx="8101000" cy="3557859"/>
          </a:xfrm>
          <a:prstGeom prst="rect">
            <a:avLst/>
          </a:prstGeom>
        </p:spPr>
      </p:pic>
      <p:sp>
        <p:nvSpPr>
          <p:cNvPr id="6" name="TextBox 5">
            <a:extLst>
              <a:ext uri="{FF2B5EF4-FFF2-40B4-BE49-F238E27FC236}">
                <a16:creationId xmlns:a16="http://schemas.microsoft.com/office/drawing/2014/main" id="{8EFAD580-9BFE-4581-8D5B-E60F750D99B3}"/>
              </a:ext>
            </a:extLst>
          </p:cNvPr>
          <p:cNvSpPr txBox="1"/>
          <p:nvPr/>
        </p:nvSpPr>
        <p:spPr>
          <a:xfrm>
            <a:off x="1999323" y="4837236"/>
            <a:ext cx="7386221" cy="1169551"/>
          </a:xfrm>
          <a:prstGeom prst="rect">
            <a:avLst/>
          </a:prstGeom>
          <a:noFill/>
        </p:spPr>
        <p:txBody>
          <a:bodyPr wrap="square" rtlCol="0">
            <a:spAutoFit/>
          </a:bodyPr>
          <a:lstStyle/>
          <a:p>
            <a:pPr marL="285750" indent="-285750">
              <a:buClr>
                <a:srgbClr val="B86747"/>
              </a:buClr>
              <a:buFont typeface="Wingdings" panose="05000000000000000000" pitchFamily="2" charset="2"/>
              <a:buChar char="§"/>
            </a:pPr>
            <a:r>
              <a:rPr lang="en-US" sz="1400" b="1" dirty="0">
                <a:solidFill>
                  <a:srgbClr val="B86747"/>
                </a:solidFill>
                <a:latin typeface="Tahoma" panose="020B0604030504040204" pitchFamily="34" charset="0"/>
                <a:ea typeface="Tahoma" panose="020B0604030504040204" pitchFamily="34" charset="0"/>
                <a:cs typeface="Tahoma" panose="020B0604030504040204" pitchFamily="34" charset="0"/>
              </a:rPr>
              <a:t>The family deductible is now met.</a:t>
            </a:r>
          </a:p>
          <a:p>
            <a:pPr marL="285750" indent="-285750">
              <a:buClr>
                <a:srgbClr val="B86747"/>
              </a:buClr>
              <a:buFont typeface="Wingdings" panose="05000000000000000000" pitchFamily="2" charset="2"/>
              <a:buChar char="§"/>
            </a:pPr>
            <a:endParaRPr lang="en-US" sz="1400" b="1"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marL="285750" indent="-285750">
              <a:buClr>
                <a:srgbClr val="B86747"/>
              </a:buClr>
              <a:buFont typeface="Wingdings" panose="05000000000000000000" pitchFamily="2" charset="2"/>
              <a:buChar char="§"/>
            </a:pPr>
            <a:r>
              <a:rPr lang="en-US" sz="1400" dirty="0">
                <a:solidFill>
                  <a:srgbClr val="B86747"/>
                </a:solidFill>
                <a:latin typeface="Tahoma" panose="020B0604030504040204" pitchFamily="34" charset="0"/>
                <a:ea typeface="Tahoma" panose="020B0604030504040204" pitchFamily="34" charset="0"/>
                <a:cs typeface="Tahoma" panose="020B0604030504040204" pitchFamily="34" charset="0"/>
              </a:rPr>
              <a:t>Even though Mom and Child Two didn’t meet their individual deductibles, and Child Three has not yet had services, </a:t>
            </a:r>
            <a:r>
              <a:rPr lang="en-US" sz="1400" u="sng" dirty="0">
                <a:solidFill>
                  <a:srgbClr val="B86747"/>
                </a:solidFill>
                <a:latin typeface="Tahoma" panose="020B0604030504040204" pitchFamily="34" charset="0"/>
                <a:ea typeface="Tahoma" panose="020B0604030504040204" pitchFamily="34" charset="0"/>
                <a:cs typeface="Tahoma" panose="020B0604030504040204" pitchFamily="34" charset="0"/>
              </a:rPr>
              <a:t>the individual and family deductibles are no longer required</a:t>
            </a:r>
            <a:r>
              <a:rPr lang="en-US" sz="1400" dirty="0">
                <a:solidFill>
                  <a:srgbClr val="B86747"/>
                </a:solidFill>
                <a:latin typeface="Tahoma" panose="020B0604030504040204" pitchFamily="34" charset="0"/>
                <a:ea typeface="Tahoma" panose="020B0604030504040204" pitchFamily="34" charset="0"/>
                <a:cs typeface="Tahoma" panose="020B0604030504040204" pitchFamily="34" charset="0"/>
              </a:rPr>
              <a:t> for anyone for the remainder of the plan year.</a:t>
            </a:r>
          </a:p>
        </p:txBody>
      </p:sp>
      <p:sp>
        <p:nvSpPr>
          <p:cNvPr id="7" name="Rectangle 6">
            <a:extLst>
              <a:ext uri="{FF2B5EF4-FFF2-40B4-BE49-F238E27FC236}">
                <a16:creationId xmlns:a16="http://schemas.microsoft.com/office/drawing/2014/main" id="{195542B3-E395-49AC-ADF5-C2EC65566F86}"/>
              </a:ext>
            </a:extLst>
          </p:cNvPr>
          <p:cNvSpPr/>
          <p:nvPr/>
        </p:nvSpPr>
        <p:spPr>
          <a:xfrm>
            <a:off x="1999323" y="4800027"/>
            <a:ext cx="7386222" cy="1243968"/>
          </a:xfrm>
          <a:prstGeom prst="rect">
            <a:avLst/>
          </a:prstGeom>
          <a:noFill/>
          <a:ln>
            <a:solidFill>
              <a:srgbClr val="B86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Audio 7">
            <a:hlinkClick r:id="" action="ppaction://media"/>
            <a:extLst>
              <a:ext uri="{FF2B5EF4-FFF2-40B4-BE49-F238E27FC236}">
                <a16:creationId xmlns:a16="http://schemas.microsoft.com/office/drawing/2014/main" id="{0AF34442-1396-4A42-A5F7-F312C74E18E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550262622"/>
      </p:ext>
    </p:extLst>
  </p:cSld>
  <p:clrMapOvr>
    <a:masterClrMapping/>
  </p:clrMapOvr>
  <mc:AlternateContent xmlns:mc="http://schemas.openxmlformats.org/markup-compatibility/2006">
    <mc:Choice xmlns:p14="http://schemas.microsoft.com/office/powerpoint/2010/main" Requires="p14">
      <p:transition spd="slow" p14:dur="2000" advTm="52888"/>
    </mc:Choice>
    <mc:Fallback>
      <p:transition spd="slow" advTm="52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6FC5AC89-F3D3-9714-4A60-98D1758F7BEC}"/>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7" name="Title 1">
            <a:extLst>
              <a:ext uri="{FF2B5EF4-FFF2-40B4-BE49-F238E27FC236}">
                <a16:creationId xmlns:a16="http://schemas.microsoft.com/office/drawing/2014/main" id="{DF260509-2280-4256-9221-4DCBC14893AF}"/>
              </a:ext>
            </a:extLst>
          </p:cNvPr>
          <p:cNvSpPr txBox="1">
            <a:spLocks/>
          </p:cNvSpPr>
          <p:nvPr/>
        </p:nvSpPr>
        <p:spPr>
          <a:xfrm>
            <a:off x="2398732" y="1882066"/>
            <a:ext cx="6443427" cy="27079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n-US" sz="4800" b="1" strike="sngStrike"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800" b="1" dirty="0">
                <a:solidFill>
                  <a:srgbClr val="B86747"/>
                </a:solidFill>
                <a:latin typeface="Tahoma" panose="020B0604030504040204" pitchFamily="34" charset="0"/>
                <a:ea typeface="Tahoma" panose="020B0604030504040204" pitchFamily="34" charset="0"/>
                <a:cs typeface="Tahoma" panose="020B0604030504040204" pitchFamily="34" charset="0"/>
              </a:rPr>
              <a:t>Insurance Plan Types</a:t>
            </a:r>
          </a:p>
        </p:txBody>
      </p:sp>
      <p:pic>
        <p:nvPicPr>
          <p:cNvPr id="3" name="Audio 2">
            <a:hlinkClick r:id="" action="ppaction://media"/>
            <a:extLst>
              <a:ext uri="{FF2B5EF4-FFF2-40B4-BE49-F238E27FC236}">
                <a16:creationId xmlns:a16="http://schemas.microsoft.com/office/drawing/2014/main" id="{761A56C3-C9D6-403C-B0FB-E2E4848F88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429159179"/>
      </p:ext>
    </p:extLst>
  </p:cSld>
  <p:clrMapOvr>
    <a:masterClrMapping/>
  </p:clrMapOvr>
  <mc:AlternateContent xmlns:mc="http://schemas.openxmlformats.org/markup-compatibility/2006">
    <mc:Choice xmlns:p14="http://schemas.microsoft.com/office/powerpoint/2010/main" Requires="p14">
      <p:transition spd="slow" p14:dur="2000" advTm="12881"/>
    </mc:Choice>
    <mc:Fallback>
      <p:transition spd="slow" advTm="128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p:nvPr>
        </p:nvSpPr>
        <p:spPr>
          <a:xfrm>
            <a:off x="472440" y="1"/>
            <a:ext cx="10515600"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Insurance Plan Types </a:t>
            </a:r>
            <a:r>
              <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rPr>
              <a:t>(not all-inclusive)</a:t>
            </a:r>
          </a:p>
        </p:txBody>
      </p:sp>
      <p:pic>
        <p:nvPicPr>
          <p:cNvPr id="2" name="Picture 1">
            <a:extLst>
              <a:ext uri="{FF2B5EF4-FFF2-40B4-BE49-F238E27FC236}">
                <a16:creationId xmlns:a16="http://schemas.microsoft.com/office/drawing/2014/main" id="{6FC5AC89-F3D3-9714-4A60-98D1758F7BEC}"/>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6" name="Content Placeholder 2">
            <a:extLst>
              <a:ext uri="{FF2B5EF4-FFF2-40B4-BE49-F238E27FC236}">
                <a16:creationId xmlns:a16="http://schemas.microsoft.com/office/drawing/2014/main" id="{F92DF4C3-F654-4DAC-919F-65DA7056F9F3}"/>
              </a:ext>
            </a:extLst>
          </p:cNvPr>
          <p:cNvSpPr txBox="1">
            <a:spLocks/>
          </p:cNvSpPr>
          <p:nvPr/>
        </p:nvSpPr>
        <p:spPr>
          <a:xfrm>
            <a:off x="536040" y="1257861"/>
            <a:ext cx="7923320" cy="434227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buSzPct val="85000"/>
            </a:pPr>
            <a:r>
              <a:rPr lang="en-US" sz="2000" b="1" dirty="0">
                <a:solidFill>
                  <a:srgbClr val="B86747"/>
                </a:solidFill>
                <a:latin typeface="Tahoma" panose="020B0604030504040204" pitchFamily="34" charset="0"/>
                <a:ea typeface="Tahoma" panose="020B0604030504040204" pitchFamily="34" charset="0"/>
                <a:cs typeface="Tahoma" panose="020B0604030504040204" pitchFamily="34" charset="0"/>
                <a:sym typeface="GillSans" pitchFamily="34" charset="0"/>
              </a:rPr>
              <a:t>Managed Care plans</a:t>
            </a:r>
          </a:p>
          <a:p>
            <a:pPr algn="l">
              <a:buSzPct val="85000"/>
            </a:pPr>
            <a:endParaRPr lang="en-US" sz="2000" dirty="0">
              <a:latin typeface="Tahoma" panose="020B0604030504040204" pitchFamily="34" charset="0"/>
              <a:ea typeface="Tahoma" panose="020B0604030504040204" pitchFamily="34" charset="0"/>
              <a:cs typeface="Tahoma" panose="020B0604030504040204" pitchFamily="34" charset="0"/>
            </a:endParaRPr>
          </a:p>
          <a:p>
            <a:pPr marL="742950" lvl="1" indent="-342900" algn="l">
              <a:spcBef>
                <a:spcPts val="800"/>
              </a:spcBef>
              <a:buSzPct val="100000"/>
              <a:buFont typeface="Wingdings" panose="05000000000000000000" pitchFamily="2" charset="2"/>
              <a:buChar char="§"/>
              <a:defRPr/>
            </a:pPr>
            <a:r>
              <a:rPr lang="en-US" dirty="0">
                <a:solidFill>
                  <a:srgbClr val="B86747"/>
                </a:solidFill>
                <a:latin typeface="Tahoma" panose="020B0604030504040204" pitchFamily="34" charset="0"/>
                <a:ea typeface="Tahoma" panose="020B0604030504040204" pitchFamily="34" charset="0"/>
                <a:cs typeface="Tahoma" panose="020B0604030504040204" pitchFamily="34" charset="0"/>
                <a:sym typeface="GillSans" pitchFamily="34" charset="0"/>
              </a:rPr>
              <a:t>Health Maintenance Organization (HMO)</a:t>
            </a:r>
          </a:p>
          <a:p>
            <a:pPr marL="742950" lvl="1" indent="-342900" algn="l">
              <a:spcBef>
                <a:spcPts val="800"/>
              </a:spcBef>
              <a:buSzPct val="100000"/>
              <a:buFont typeface="Wingdings" panose="05000000000000000000" pitchFamily="2" charset="2"/>
              <a:buChar char="§"/>
              <a:defRPr/>
            </a:pPr>
            <a:endParaRPr lang="en-US" dirty="0">
              <a:solidFill>
                <a:srgbClr val="B86747"/>
              </a:solidFill>
              <a:latin typeface="Tahoma" panose="020B0604030504040204" pitchFamily="34" charset="0"/>
              <a:ea typeface="Tahoma" panose="020B0604030504040204" pitchFamily="34" charset="0"/>
              <a:cs typeface="Tahoma" panose="020B0604030504040204" pitchFamily="34" charset="0"/>
              <a:sym typeface="GillSans" pitchFamily="34" charset="0"/>
            </a:endParaRPr>
          </a:p>
          <a:p>
            <a:pPr marL="742950" lvl="1" indent="-342900" algn="l">
              <a:spcBef>
                <a:spcPts val="800"/>
              </a:spcBef>
              <a:buSzPct val="100000"/>
              <a:buFont typeface="Wingdings" panose="05000000000000000000" pitchFamily="2" charset="2"/>
              <a:buChar char="§"/>
              <a:defRPr/>
            </a:pPr>
            <a:r>
              <a:rPr lang="en-US" dirty="0">
                <a:solidFill>
                  <a:srgbClr val="B86747"/>
                </a:solidFill>
                <a:latin typeface="Tahoma" panose="020B0604030504040204" pitchFamily="34" charset="0"/>
                <a:ea typeface="Tahoma" panose="020B0604030504040204" pitchFamily="34" charset="0"/>
                <a:cs typeface="Tahoma" panose="020B0604030504040204" pitchFamily="34" charset="0"/>
                <a:sym typeface="GillSans" pitchFamily="34" charset="0"/>
              </a:rPr>
              <a:t>Preferred Provider Organization (PPO)</a:t>
            </a:r>
          </a:p>
          <a:p>
            <a:pPr marL="742950" lvl="1" indent="-342900" algn="l">
              <a:spcBef>
                <a:spcPts val="800"/>
              </a:spcBef>
              <a:buSzPct val="100000"/>
              <a:buFont typeface="Wingdings" panose="05000000000000000000" pitchFamily="2" charset="2"/>
              <a:buChar char="§"/>
              <a:defRPr/>
            </a:pPr>
            <a:endParaRPr lang="en-US" dirty="0">
              <a:solidFill>
                <a:srgbClr val="B86747"/>
              </a:solidFill>
              <a:latin typeface="Tahoma" panose="020B0604030504040204" pitchFamily="34" charset="0"/>
              <a:ea typeface="Tahoma" panose="020B0604030504040204" pitchFamily="34" charset="0"/>
              <a:cs typeface="Tahoma" panose="020B0604030504040204" pitchFamily="34" charset="0"/>
              <a:sym typeface="GillSans" pitchFamily="34" charset="0"/>
            </a:endParaRPr>
          </a:p>
          <a:p>
            <a:pPr marL="742950" lvl="1" indent="-342900" algn="l">
              <a:spcBef>
                <a:spcPts val="800"/>
              </a:spcBef>
              <a:buSzPct val="100000"/>
              <a:buFont typeface="Wingdings" panose="05000000000000000000" pitchFamily="2" charset="2"/>
              <a:buChar char="§"/>
              <a:defRPr/>
            </a:pPr>
            <a:r>
              <a:rPr lang="en-US" dirty="0">
                <a:solidFill>
                  <a:srgbClr val="B86747"/>
                </a:solidFill>
                <a:latin typeface="Tahoma" panose="020B0604030504040204" pitchFamily="34" charset="0"/>
                <a:ea typeface="Tahoma" panose="020B0604030504040204" pitchFamily="34" charset="0"/>
                <a:cs typeface="Tahoma" panose="020B0604030504040204" pitchFamily="34" charset="0"/>
                <a:sym typeface="GillSans" pitchFamily="34" charset="0"/>
              </a:rPr>
              <a:t>Point-Of-Service (POS)</a:t>
            </a:r>
          </a:p>
          <a:p>
            <a:pPr marL="742950" lvl="1" indent="-342900" algn="l">
              <a:spcBef>
                <a:spcPts val="800"/>
              </a:spcBef>
              <a:buSzPct val="100000"/>
              <a:buFont typeface="Wingdings" panose="05000000000000000000" pitchFamily="2" charset="2"/>
              <a:buChar char="§"/>
              <a:defRPr/>
            </a:pPr>
            <a:endParaRPr lang="en-US" dirty="0">
              <a:solidFill>
                <a:srgbClr val="B86747"/>
              </a:solidFill>
              <a:latin typeface="Tahoma" panose="020B0604030504040204" pitchFamily="34" charset="0"/>
              <a:ea typeface="Tahoma" panose="020B0604030504040204" pitchFamily="34" charset="0"/>
              <a:cs typeface="Tahoma" panose="020B0604030504040204" pitchFamily="34" charset="0"/>
              <a:sym typeface="GillSans" pitchFamily="34" charset="0"/>
            </a:endParaRPr>
          </a:p>
          <a:p>
            <a:pPr marL="742950" lvl="1" indent="-342900" algn="l">
              <a:spcBef>
                <a:spcPts val="800"/>
              </a:spcBef>
              <a:buSzPct val="100000"/>
              <a:buFont typeface="Wingdings" panose="05000000000000000000" pitchFamily="2" charset="2"/>
              <a:buChar char="§"/>
              <a:defRPr/>
            </a:pPr>
            <a:r>
              <a:rPr lang="en-US" dirty="0">
                <a:solidFill>
                  <a:srgbClr val="B86747"/>
                </a:solidFill>
                <a:latin typeface="Tahoma" panose="020B0604030504040204" pitchFamily="34" charset="0"/>
                <a:ea typeface="Tahoma" panose="020B0604030504040204" pitchFamily="34" charset="0"/>
                <a:cs typeface="Tahoma" panose="020B0604030504040204" pitchFamily="34" charset="0"/>
                <a:sym typeface="GillSans" pitchFamily="34" charset="0"/>
              </a:rPr>
              <a:t>Exclusive Provider Organization (EPO)</a:t>
            </a:r>
          </a:p>
          <a:p>
            <a:pPr marL="742950" lvl="1" indent="-342900" algn="l">
              <a:buSzPct val="85000"/>
              <a:buFont typeface="Wingdings" panose="05000000000000000000" pitchFamily="2" charset="2"/>
              <a:buChar char="§"/>
            </a:pPr>
            <a:endParaRPr lang="en-US" dirty="0">
              <a:latin typeface="Tahoma" panose="020B0604030504040204" pitchFamily="34" charset="0"/>
              <a:ea typeface="Tahoma" panose="020B0604030504040204" pitchFamily="34" charset="0"/>
              <a:cs typeface="Tahoma" panose="020B0604030504040204" pitchFamily="34" charset="0"/>
            </a:endParaRPr>
          </a:p>
          <a:p>
            <a:pPr algn="l">
              <a:buSzPct val="85000"/>
            </a:pPr>
            <a:r>
              <a:rPr lang="en-US" sz="2000" b="1" dirty="0">
                <a:solidFill>
                  <a:srgbClr val="B86747"/>
                </a:solidFill>
                <a:latin typeface="Tahoma" panose="020B0604030504040204" pitchFamily="34" charset="0"/>
                <a:ea typeface="Tahoma" panose="020B0604030504040204" pitchFamily="34" charset="0"/>
                <a:cs typeface="Tahoma" panose="020B0604030504040204" pitchFamily="34" charset="0"/>
              </a:rPr>
              <a:t>Indemnity plans</a:t>
            </a:r>
          </a:p>
        </p:txBody>
      </p:sp>
      <p:pic>
        <p:nvPicPr>
          <p:cNvPr id="3" name="Audio 2">
            <a:hlinkClick r:id="" action="ppaction://media"/>
            <a:extLst>
              <a:ext uri="{FF2B5EF4-FFF2-40B4-BE49-F238E27FC236}">
                <a16:creationId xmlns:a16="http://schemas.microsoft.com/office/drawing/2014/main" id="{6F98874C-249E-444B-8A36-61F26311F89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749328674"/>
      </p:ext>
    </p:extLst>
  </p:cSld>
  <p:clrMapOvr>
    <a:masterClrMapping/>
  </p:clrMapOvr>
  <mc:AlternateContent xmlns:mc="http://schemas.openxmlformats.org/markup-compatibility/2006">
    <mc:Choice xmlns:p14="http://schemas.microsoft.com/office/powerpoint/2010/main" Requires="p14">
      <p:transition spd="slow" p14:dur="2000" advTm="31831"/>
    </mc:Choice>
    <mc:Fallback>
      <p:transition spd="slow" advTm="31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p:nvPr>
        </p:nvSpPr>
        <p:spPr>
          <a:xfrm>
            <a:off x="472440" y="1"/>
            <a:ext cx="10515600" cy="876692"/>
          </a:xfrm>
        </p:spPr>
        <p:txBody>
          <a:bodyPr>
            <a:normAutofit fontScale="90000"/>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HMO = Health Maintenance Organization</a:t>
            </a:r>
            <a:endParaRPr lang="en-US" sz="28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a:extLst>
              <a:ext uri="{FF2B5EF4-FFF2-40B4-BE49-F238E27FC236}">
                <a16:creationId xmlns:a16="http://schemas.microsoft.com/office/drawing/2014/main" id="{6FC5AC89-F3D3-9714-4A60-98D1758F7BEC}"/>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8" name="Content Placeholder 2">
            <a:extLst>
              <a:ext uri="{FF2B5EF4-FFF2-40B4-BE49-F238E27FC236}">
                <a16:creationId xmlns:a16="http://schemas.microsoft.com/office/drawing/2014/main" id="{DE1B6D88-608F-40A4-B3C3-4DA3B9A7C756}"/>
              </a:ext>
            </a:extLst>
          </p:cNvPr>
          <p:cNvSpPr txBox="1">
            <a:spLocks/>
          </p:cNvSpPr>
          <p:nvPr/>
        </p:nvSpPr>
        <p:spPr>
          <a:xfrm>
            <a:off x="431483" y="1102341"/>
            <a:ext cx="10597513" cy="485828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Clr>
                <a:srgbClr val="B86747"/>
              </a:buClr>
              <a:buSzPct val="85000"/>
              <a:buFont typeface="Wingdings" panose="05000000000000000000" pitchFamily="2" charset="2"/>
              <a:buChar char="§"/>
            </a:pPr>
            <a:r>
              <a:rPr lang="en-US" sz="2000" dirty="0">
                <a:solidFill>
                  <a:srgbClr val="B86747"/>
                </a:solidFill>
                <a:latin typeface="Tahoma" panose="020B0604030504040204" pitchFamily="34" charset="0"/>
                <a:ea typeface="Tahoma" panose="020B0604030504040204" pitchFamily="34" charset="0"/>
                <a:cs typeface="Tahoma" panose="020B0604030504040204" pitchFamily="34" charset="0"/>
              </a:rPr>
              <a:t>An HMO plan provides a wide range of comprehensive health care services.</a:t>
            </a:r>
          </a:p>
          <a:p>
            <a:pPr marL="342900" indent="-342900" algn="l">
              <a:buClr>
                <a:srgbClr val="B86747"/>
              </a:buClr>
              <a:buSzPct val="85000"/>
              <a:buFont typeface="Wingdings" panose="05000000000000000000" pitchFamily="2" charset="2"/>
              <a:buChar char="§"/>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marL="342900" indent="-342900" algn="l">
              <a:buClr>
                <a:srgbClr val="B86747"/>
              </a:buClr>
              <a:buSzPct val="85000"/>
              <a:buFont typeface="Wingdings" panose="05000000000000000000" pitchFamily="2" charset="2"/>
              <a:buChar char="§"/>
            </a:pPr>
            <a:r>
              <a:rPr lang="en-US" sz="2000" dirty="0">
                <a:solidFill>
                  <a:srgbClr val="B86747"/>
                </a:solidFill>
                <a:latin typeface="Tahoma" panose="020B0604030504040204" pitchFamily="34" charset="0"/>
                <a:ea typeface="Tahoma" panose="020B0604030504040204" pitchFamily="34" charset="0"/>
                <a:cs typeface="Tahoma" panose="020B0604030504040204" pitchFamily="34" charset="0"/>
              </a:rPr>
              <a:t>You will generally have to choose a primary care physician who is part of the HMO plan and serves as the “gatekeeper” for all your medical care.</a:t>
            </a:r>
          </a:p>
          <a:p>
            <a:pPr marL="342900" indent="-342900" algn="l">
              <a:buClr>
                <a:srgbClr val="B86747"/>
              </a:buClr>
              <a:buSzPct val="85000"/>
              <a:buFont typeface="Wingdings" panose="05000000000000000000" pitchFamily="2" charset="2"/>
              <a:buChar char="§"/>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marL="342900" indent="-342900" algn="l">
              <a:buClr>
                <a:srgbClr val="B86747"/>
              </a:buClr>
              <a:buSzPct val="85000"/>
              <a:buFont typeface="Wingdings" panose="05000000000000000000" pitchFamily="2" charset="2"/>
              <a:buChar char="§"/>
            </a:pPr>
            <a:r>
              <a:rPr lang="en-US" sz="2000" dirty="0">
                <a:solidFill>
                  <a:srgbClr val="B86747"/>
                </a:solidFill>
                <a:latin typeface="Tahoma" panose="020B0604030504040204" pitchFamily="34" charset="0"/>
                <a:ea typeface="Tahoma" panose="020B0604030504040204" pitchFamily="34" charset="0"/>
                <a:cs typeface="Tahoma" panose="020B0604030504040204" pitchFamily="34" charset="0"/>
              </a:rPr>
              <a:t>Primary care physician referrals to specialists who work with the HMO are generally required (varies by plan).</a:t>
            </a:r>
            <a:endParaRPr lang="en-US"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marL="342900" indent="-342900" algn="l">
              <a:buClr>
                <a:srgbClr val="B86747"/>
              </a:buClr>
              <a:buSzPct val="85000"/>
              <a:buFont typeface="Wingdings" panose="05000000000000000000" pitchFamily="2" charset="2"/>
              <a:buChar char="§"/>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marL="342900" indent="-342900" algn="l">
              <a:buClr>
                <a:srgbClr val="B86747"/>
              </a:buClr>
              <a:buSzPct val="85000"/>
              <a:buFont typeface="Wingdings" panose="05000000000000000000" pitchFamily="2" charset="2"/>
              <a:buChar char="§"/>
            </a:pPr>
            <a:r>
              <a:rPr lang="en-US" sz="2000" dirty="0">
                <a:solidFill>
                  <a:srgbClr val="B86747"/>
                </a:solidFill>
                <a:latin typeface="Tahoma" panose="020B0604030504040204" pitchFamily="34" charset="0"/>
                <a:ea typeface="Tahoma" panose="020B0604030504040204" pitchFamily="34" charset="0"/>
                <a:cs typeface="Tahoma" panose="020B0604030504040204" pitchFamily="34" charset="0"/>
              </a:rPr>
              <a:t>An HMO plan usually has limited or no out-of-network benefits.</a:t>
            </a:r>
          </a:p>
          <a:p>
            <a:pPr marL="342900" indent="-342900" algn="l">
              <a:buClr>
                <a:srgbClr val="B86747"/>
              </a:buClr>
              <a:buSzPct val="85000"/>
              <a:buFont typeface="Wingdings" panose="05000000000000000000" pitchFamily="2" charset="2"/>
              <a:buChar char="§"/>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marL="342900" indent="-342900" algn="l">
              <a:buClr>
                <a:srgbClr val="B86747"/>
              </a:buClr>
              <a:buSzPct val="85000"/>
              <a:buFont typeface="Wingdings" panose="05000000000000000000" pitchFamily="2" charset="2"/>
              <a:buChar char="§"/>
            </a:pPr>
            <a:r>
              <a:rPr lang="en-US" sz="2000" dirty="0">
                <a:solidFill>
                  <a:srgbClr val="B86747"/>
                </a:solidFill>
                <a:latin typeface="Tahoma" panose="020B0604030504040204" pitchFamily="34" charset="0"/>
                <a:ea typeface="Tahoma" panose="020B0604030504040204" pitchFamily="34" charset="0"/>
                <a:cs typeface="Tahoma" panose="020B0604030504040204" pitchFamily="34" charset="0"/>
              </a:rPr>
              <a:t>Generally, an HMO is more affordable than other plan types with more flexibility.</a:t>
            </a:r>
          </a:p>
          <a:p>
            <a:pPr marL="342900" indent="-342900" algn="l">
              <a:buClr>
                <a:srgbClr val="B86747"/>
              </a:buClr>
              <a:buSzPct val="85000"/>
              <a:buFont typeface="Wingdings" panose="05000000000000000000" pitchFamily="2" charset="2"/>
              <a:buChar char="§"/>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marL="342900" indent="-342900" algn="l">
              <a:buClr>
                <a:srgbClr val="B86747"/>
              </a:buClr>
              <a:buSzPct val="85000"/>
              <a:buFont typeface="Wingdings" panose="05000000000000000000" pitchFamily="2" charset="2"/>
              <a:buChar char="§"/>
            </a:pPr>
            <a:r>
              <a:rPr lang="en-US" sz="2000" dirty="0">
                <a:solidFill>
                  <a:srgbClr val="B86747"/>
                </a:solidFill>
                <a:latin typeface="Tahoma" panose="020B0604030504040204" pitchFamily="34" charset="0"/>
                <a:ea typeface="Tahoma" panose="020B0604030504040204" pitchFamily="34" charset="0"/>
                <a:cs typeface="Tahoma" panose="020B0604030504040204" pitchFamily="34" charset="0"/>
              </a:rPr>
              <a:t>You are responsible for any co-pays, deductibles and/or co-insurance as required by your plan.</a:t>
            </a:r>
          </a:p>
        </p:txBody>
      </p:sp>
      <p:pic>
        <p:nvPicPr>
          <p:cNvPr id="3" name="Audio 2">
            <a:hlinkClick r:id="" action="ppaction://media"/>
            <a:extLst>
              <a:ext uri="{FF2B5EF4-FFF2-40B4-BE49-F238E27FC236}">
                <a16:creationId xmlns:a16="http://schemas.microsoft.com/office/drawing/2014/main" id="{C8F371E7-6299-4842-B88D-D2A2BFC2CB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085926887"/>
      </p:ext>
    </p:extLst>
  </p:cSld>
  <p:clrMapOvr>
    <a:masterClrMapping/>
  </p:clrMapOvr>
  <mc:AlternateContent xmlns:mc="http://schemas.openxmlformats.org/markup-compatibility/2006">
    <mc:Choice xmlns:p14="http://schemas.microsoft.com/office/powerpoint/2010/main" Requires="p14">
      <p:transition spd="slow" p14:dur="2000" advTm="54514"/>
    </mc:Choice>
    <mc:Fallback>
      <p:transition spd="slow" advTm="545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p:nvPr>
        </p:nvSpPr>
        <p:spPr>
          <a:xfrm>
            <a:off x="472440" y="1"/>
            <a:ext cx="10515600"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Disclaimer</a:t>
            </a:r>
          </a:p>
        </p:txBody>
      </p:sp>
      <p:sp>
        <p:nvSpPr>
          <p:cNvPr id="6" name="TextBox 5">
            <a:extLst>
              <a:ext uri="{FF2B5EF4-FFF2-40B4-BE49-F238E27FC236}">
                <a16:creationId xmlns:a16="http://schemas.microsoft.com/office/drawing/2014/main" id="{43CD63AB-FF73-2C63-494A-7EE4348BC454}"/>
              </a:ext>
            </a:extLst>
          </p:cNvPr>
          <p:cNvSpPr txBox="1"/>
          <p:nvPr/>
        </p:nvSpPr>
        <p:spPr>
          <a:xfrm>
            <a:off x="433443" y="1232419"/>
            <a:ext cx="10876707" cy="3209084"/>
          </a:xfrm>
          <a:prstGeom prst="rect">
            <a:avLst/>
          </a:prstGeom>
          <a:noFill/>
        </p:spPr>
        <p:txBody>
          <a:bodyPr wrap="square" rtlCol="0">
            <a:spAutoFit/>
          </a:bodyPr>
          <a:lstStyle/>
          <a:p>
            <a:pPr marL="457200" indent="-457200">
              <a:lnSpc>
                <a:spcPct val="90000"/>
              </a:lnSpc>
              <a:spcBef>
                <a:spcPts val="1000"/>
              </a:spcBef>
              <a:buFont typeface="Wingdings" panose="05000000000000000000" pitchFamily="2" charset="2"/>
              <a:buChar char="§"/>
              <a:defRPr/>
            </a:pPr>
            <a:r>
              <a:rPr lang="en-US" sz="2400" dirty="0">
                <a:solidFill>
                  <a:srgbClr val="B86747"/>
                </a:solidFill>
                <a:latin typeface="Tahoma" panose="020B0604030504040204" pitchFamily="34" charset="0"/>
                <a:ea typeface="Tahoma" panose="020B0604030504040204" pitchFamily="34" charset="0"/>
                <a:cs typeface="Tahoma" panose="020B0604030504040204" pitchFamily="34" charset="0"/>
              </a:rPr>
              <a:t>This presentation is for educational and informational purposes only.</a:t>
            </a:r>
          </a:p>
          <a:p>
            <a:pPr marL="457200" indent="-457200">
              <a:lnSpc>
                <a:spcPct val="90000"/>
              </a:lnSpc>
              <a:spcBef>
                <a:spcPts val="1000"/>
              </a:spcBef>
              <a:buFont typeface="Wingdings" panose="05000000000000000000" pitchFamily="2" charset="2"/>
              <a:buChar char="§"/>
              <a:defRPr/>
            </a:pPr>
            <a:endParaRPr lang="en-US" sz="2400" dirty="0">
              <a:solidFill>
                <a:schemeClr val="accent2">
                  <a:lumMod val="75000"/>
                </a:schemeClr>
              </a:solidFill>
              <a:latin typeface="Tahoma" panose="020B0604030504040204" pitchFamily="34" charset="0"/>
              <a:ea typeface="Tahoma" panose="020B0604030504040204" pitchFamily="34" charset="0"/>
              <a:cs typeface="Tahoma" panose="020B0604030504040204" pitchFamily="34" charset="0"/>
            </a:endParaRPr>
          </a:p>
          <a:p>
            <a:pPr marL="457200" indent="-457200">
              <a:lnSpc>
                <a:spcPct val="90000"/>
              </a:lnSpc>
              <a:spcBef>
                <a:spcPts val="1000"/>
              </a:spcBef>
              <a:buFont typeface="Wingdings" panose="05000000000000000000" pitchFamily="2" charset="2"/>
              <a:buChar char="§"/>
              <a:defRPr/>
            </a:pPr>
            <a:r>
              <a:rPr lang="en-US" sz="2400" dirty="0">
                <a:solidFill>
                  <a:srgbClr val="B86747"/>
                </a:solidFill>
                <a:latin typeface="Tahoma" panose="020B0604030504040204" pitchFamily="34" charset="0"/>
                <a:ea typeface="Tahoma" panose="020B0604030504040204" pitchFamily="34" charset="0"/>
                <a:cs typeface="Tahoma" panose="020B0604030504040204" pitchFamily="34" charset="0"/>
              </a:rPr>
              <a:t>It is not intended as a substitute for professional advice or to endorse or promote any one health care program or company over others.</a:t>
            </a:r>
          </a:p>
          <a:p>
            <a:pPr marL="457200" indent="-457200">
              <a:lnSpc>
                <a:spcPct val="90000"/>
              </a:lnSpc>
              <a:spcBef>
                <a:spcPts val="1000"/>
              </a:spcBef>
              <a:buFont typeface="Wingdings" panose="05000000000000000000" pitchFamily="2" charset="2"/>
              <a:buChar char="§"/>
              <a:defRPr/>
            </a:pPr>
            <a:endParaRPr lang="en-US" sz="24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marL="457200" indent="-457200">
              <a:lnSpc>
                <a:spcPct val="90000"/>
              </a:lnSpc>
              <a:spcBef>
                <a:spcPts val="1000"/>
              </a:spcBef>
              <a:buFont typeface="Wingdings" panose="05000000000000000000" pitchFamily="2" charset="2"/>
              <a:buChar char="§"/>
              <a:defRPr/>
            </a:pPr>
            <a:r>
              <a:rPr lang="en-US" sz="2400" dirty="0">
                <a:solidFill>
                  <a:srgbClr val="B86747"/>
                </a:solidFill>
                <a:latin typeface="Tahoma" panose="020B0604030504040204" pitchFamily="34" charset="0"/>
                <a:ea typeface="Tahoma" panose="020B0604030504040204" pitchFamily="34" charset="0"/>
                <a:cs typeface="Tahoma" panose="020B0604030504040204" pitchFamily="34" charset="0"/>
              </a:rPr>
              <a:t>All content is current as of May 1, 2023, and is subject to change in the future.</a:t>
            </a:r>
          </a:p>
          <a:p>
            <a:endParaRPr lang="en-US" dirty="0"/>
          </a:p>
        </p:txBody>
      </p:sp>
      <p:pic>
        <p:nvPicPr>
          <p:cNvPr id="7" name="Picture 6">
            <a:extLst>
              <a:ext uri="{FF2B5EF4-FFF2-40B4-BE49-F238E27FC236}">
                <a16:creationId xmlns:a16="http://schemas.microsoft.com/office/drawing/2014/main" id="{B7BFE577-ECCF-58B2-DBA8-C9381D08B20B}"/>
              </a:ext>
            </a:extLst>
          </p:cNvPr>
          <p:cNvPicPr>
            <a:picLocks noChangeAspect="1"/>
          </p:cNvPicPr>
          <p:nvPr/>
        </p:nvPicPr>
        <p:blipFill>
          <a:blip r:embed="rId4"/>
          <a:stretch>
            <a:fillRect/>
          </a:stretch>
        </p:blipFill>
        <p:spPr>
          <a:xfrm>
            <a:off x="9520343" y="5960624"/>
            <a:ext cx="1911179" cy="561220"/>
          </a:xfrm>
          <a:prstGeom prst="rect">
            <a:avLst/>
          </a:prstGeom>
        </p:spPr>
      </p:pic>
      <p:pic>
        <p:nvPicPr>
          <p:cNvPr id="2" name="Audio 1">
            <a:hlinkClick r:id="" action="ppaction://media"/>
            <a:extLst>
              <a:ext uri="{FF2B5EF4-FFF2-40B4-BE49-F238E27FC236}">
                <a16:creationId xmlns:a16="http://schemas.microsoft.com/office/drawing/2014/main" id="{CBEAFF17-57C7-4012-981D-B1EE12AE340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751805266"/>
      </p:ext>
    </p:extLst>
  </p:cSld>
  <p:clrMapOvr>
    <a:masterClrMapping/>
  </p:clrMapOvr>
  <mc:AlternateContent xmlns:mc="http://schemas.openxmlformats.org/markup-compatibility/2006" xmlns:p14="http://schemas.microsoft.com/office/powerpoint/2010/main">
    <mc:Choice Requires="p14">
      <p:transition spd="slow" p14:dur="2000" advTm="24587"/>
    </mc:Choice>
    <mc:Fallback xmlns="">
      <p:transition spd="slow" advTm="245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p:nvPr>
        </p:nvSpPr>
        <p:spPr>
          <a:xfrm>
            <a:off x="472440" y="1"/>
            <a:ext cx="10515600" cy="876692"/>
          </a:xfrm>
        </p:spPr>
        <p:txBody>
          <a:bodyPr>
            <a:norm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PPO = Preferred Provider Organization</a:t>
            </a:r>
          </a:p>
        </p:txBody>
      </p:sp>
      <p:pic>
        <p:nvPicPr>
          <p:cNvPr id="2" name="Picture 1">
            <a:extLst>
              <a:ext uri="{FF2B5EF4-FFF2-40B4-BE49-F238E27FC236}">
                <a16:creationId xmlns:a16="http://schemas.microsoft.com/office/drawing/2014/main" id="{6FC5AC89-F3D3-9714-4A60-98D1758F7BEC}"/>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6" name="Content Placeholder 2">
            <a:extLst>
              <a:ext uri="{FF2B5EF4-FFF2-40B4-BE49-F238E27FC236}">
                <a16:creationId xmlns:a16="http://schemas.microsoft.com/office/drawing/2014/main" id="{A6AE89D5-464A-48F4-B230-73571A0F612D}"/>
              </a:ext>
            </a:extLst>
          </p:cNvPr>
          <p:cNvSpPr txBox="1">
            <a:spLocks/>
          </p:cNvSpPr>
          <p:nvPr/>
        </p:nvSpPr>
        <p:spPr>
          <a:xfrm>
            <a:off x="472440" y="980003"/>
            <a:ext cx="10680198" cy="544742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lnSpc>
                <a:spcPct val="110000"/>
              </a:lnSpc>
              <a:buClr>
                <a:srgbClr val="B86747"/>
              </a:buClr>
              <a:buSzPct val="85000"/>
              <a:buFont typeface="Wingdings" panose="05000000000000000000" pitchFamily="2" charset="2"/>
              <a:buChar char="§"/>
            </a:pPr>
            <a:r>
              <a:rPr lang="en-US" sz="2000" dirty="0">
                <a:solidFill>
                  <a:srgbClr val="B86747"/>
                </a:solidFill>
                <a:latin typeface="Tahoma" panose="020B0604030504040204" pitchFamily="34" charset="0"/>
                <a:ea typeface="Tahoma" panose="020B0604030504040204" pitchFamily="34" charset="0"/>
                <a:cs typeface="Tahoma" panose="020B0604030504040204" pitchFamily="34" charset="0"/>
              </a:rPr>
              <a:t>A PPO plan also provides a wide range of comprehensive health care services.</a:t>
            </a:r>
          </a:p>
          <a:p>
            <a:pPr marL="285750" indent="-285750" algn="l">
              <a:lnSpc>
                <a:spcPct val="110000"/>
              </a:lnSpc>
              <a:buClr>
                <a:srgbClr val="B86747"/>
              </a:buClr>
              <a:buSzPct val="85000"/>
              <a:buFont typeface="Wingdings" panose="05000000000000000000" pitchFamily="2" charset="2"/>
              <a:buChar char="§"/>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10000"/>
              </a:lnSpc>
              <a:buClr>
                <a:srgbClr val="B86747"/>
              </a:buClr>
              <a:buSzPct val="85000"/>
              <a:buFont typeface="Wingdings" panose="05000000000000000000" pitchFamily="2" charset="2"/>
              <a:buChar char="§"/>
            </a:pPr>
            <a:r>
              <a:rPr lang="en-US" sz="2000" dirty="0">
                <a:solidFill>
                  <a:srgbClr val="B86747"/>
                </a:solidFill>
                <a:latin typeface="Tahoma" panose="020B0604030504040204" pitchFamily="34" charset="0"/>
                <a:ea typeface="Tahoma" panose="020B0604030504040204" pitchFamily="34" charset="0"/>
                <a:cs typeface="Tahoma" panose="020B0604030504040204" pitchFamily="34" charset="0"/>
              </a:rPr>
              <a:t>A PPO plan works with specific providers, also known as “preferred providers.”</a:t>
            </a:r>
          </a:p>
          <a:p>
            <a:pPr marL="285750" indent="-285750" algn="l">
              <a:lnSpc>
                <a:spcPct val="110000"/>
              </a:lnSpc>
              <a:buClr>
                <a:srgbClr val="B86747"/>
              </a:buClr>
              <a:buSzPct val="85000"/>
              <a:buFont typeface="Wingdings" panose="05000000000000000000" pitchFamily="2" charset="2"/>
              <a:buChar char="§"/>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10000"/>
              </a:lnSpc>
              <a:buClr>
                <a:srgbClr val="B86747"/>
              </a:buClr>
              <a:buSzPct val="85000"/>
              <a:buFont typeface="Wingdings" panose="05000000000000000000" pitchFamily="2" charset="2"/>
              <a:buChar char="§"/>
            </a:pPr>
            <a:r>
              <a:rPr lang="en-US" sz="2000" dirty="0">
                <a:solidFill>
                  <a:srgbClr val="B86747"/>
                </a:solidFill>
                <a:latin typeface="Tahoma" panose="020B0604030504040204" pitchFamily="34" charset="0"/>
                <a:ea typeface="Tahoma" panose="020B0604030504040204" pitchFamily="34" charset="0"/>
                <a:cs typeface="Tahoma" panose="020B0604030504040204" pitchFamily="34" charset="0"/>
              </a:rPr>
              <a:t>There is no primary care physician assignment; therefore, a primary care physician referral to see a specialist is not required, and you can go directly to any specialist.</a:t>
            </a:r>
          </a:p>
          <a:p>
            <a:pPr marL="285750" indent="-285750" algn="l">
              <a:lnSpc>
                <a:spcPct val="110000"/>
              </a:lnSpc>
              <a:buClr>
                <a:srgbClr val="B86747"/>
              </a:buClr>
              <a:buSzPct val="85000"/>
              <a:buFont typeface="Wingdings" panose="05000000000000000000" pitchFamily="2" charset="2"/>
              <a:buChar char="§"/>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10000"/>
              </a:lnSpc>
              <a:buClr>
                <a:srgbClr val="B86747"/>
              </a:buClr>
              <a:buSzPct val="85000"/>
              <a:buFont typeface="Wingdings" panose="05000000000000000000" pitchFamily="2" charset="2"/>
              <a:buChar char="§"/>
            </a:pPr>
            <a:r>
              <a:rPr lang="en-US" sz="2000" dirty="0">
                <a:solidFill>
                  <a:srgbClr val="B86747"/>
                </a:solidFill>
                <a:latin typeface="Tahoma" panose="020B0604030504040204" pitchFamily="34" charset="0"/>
                <a:ea typeface="Tahoma" panose="020B0604030504040204" pitchFamily="34" charset="0"/>
                <a:cs typeface="Tahoma" panose="020B0604030504040204" pitchFamily="34" charset="0"/>
              </a:rPr>
              <a:t>If you visit a provider who doesn’t work with the PPO network, you will pay a higher amount than if you remain with providers who work with the PPO.</a:t>
            </a:r>
          </a:p>
          <a:p>
            <a:pPr marL="285750" indent="-285750" algn="l">
              <a:lnSpc>
                <a:spcPct val="110000"/>
              </a:lnSpc>
              <a:buClr>
                <a:srgbClr val="B86747"/>
              </a:buClr>
              <a:buSzPct val="85000"/>
              <a:buFont typeface="Wingdings" panose="05000000000000000000" pitchFamily="2" charset="2"/>
              <a:buChar char="§"/>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10000"/>
              </a:lnSpc>
              <a:buClr>
                <a:srgbClr val="B86747"/>
              </a:buClr>
              <a:buSzPct val="85000"/>
              <a:buFont typeface="Wingdings" panose="05000000000000000000" pitchFamily="2" charset="2"/>
              <a:buChar char="§"/>
            </a:pPr>
            <a:r>
              <a:rPr lang="en-US" sz="2000" dirty="0">
                <a:solidFill>
                  <a:srgbClr val="B86747"/>
                </a:solidFill>
                <a:latin typeface="Tahoma" panose="020B0604030504040204" pitchFamily="34" charset="0"/>
                <a:ea typeface="Tahoma" panose="020B0604030504040204" pitchFamily="34" charset="0"/>
                <a:cs typeface="Tahoma" panose="020B0604030504040204" pitchFamily="34" charset="0"/>
              </a:rPr>
              <a:t>Because a PPO plan allows in and out-of-network access, the costs may be higher than an HMO.</a:t>
            </a:r>
          </a:p>
          <a:p>
            <a:pPr marL="285750" indent="-285750" algn="l">
              <a:lnSpc>
                <a:spcPct val="110000"/>
              </a:lnSpc>
              <a:buClr>
                <a:srgbClr val="B86747"/>
              </a:buClr>
              <a:buSzPct val="85000"/>
              <a:buFont typeface="Wingdings" panose="05000000000000000000" pitchFamily="2" charset="2"/>
              <a:buChar char="§"/>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marL="285750" indent="-285750" algn="l">
              <a:lnSpc>
                <a:spcPct val="110000"/>
              </a:lnSpc>
              <a:buClr>
                <a:srgbClr val="B86747"/>
              </a:buClr>
              <a:buSzPct val="85000"/>
              <a:buFont typeface="Wingdings" panose="05000000000000000000" pitchFamily="2" charset="2"/>
              <a:buChar char="§"/>
            </a:pPr>
            <a:r>
              <a:rPr lang="en-US" sz="2000" dirty="0">
                <a:solidFill>
                  <a:srgbClr val="B86747"/>
                </a:solidFill>
                <a:latin typeface="Tahoma" panose="020B0604030504040204" pitchFamily="34" charset="0"/>
                <a:ea typeface="Tahoma" panose="020B0604030504040204" pitchFamily="34" charset="0"/>
                <a:cs typeface="Tahoma" panose="020B0604030504040204" pitchFamily="34" charset="0"/>
              </a:rPr>
              <a:t>You are responsible for any co-pays, deductibles and/or co-insurance as required by your plan.</a:t>
            </a:r>
          </a:p>
        </p:txBody>
      </p:sp>
      <p:pic>
        <p:nvPicPr>
          <p:cNvPr id="3" name="Audio 2">
            <a:hlinkClick r:id="" action="ppaction://media"/>
            <a:extLst>
              <a:ext uri="{FF2B5EF4-FFF2-40B4-BE49-F238E27FC236}">
                <a16:creationId xmlns:a16="http://schemas.microsoft.com/office/drawing/2014/main" id="{84C41061-0603-4D71-9992-C698392281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576201275"/>
      </p:ext>
    </p:extLst>
  </p:cSld>
  <p:clrMapOvr>
    <a:masterClrMapping/>
  </p:clrMapOvr>
  <mc:AlternateContent xmlns:mc="http://schemas.openxmlformats.org/markup-compatibility/2006">
    <mc:Choice xmlns:p14="http://schemas.microsoft.com/office/powerpoint/2010/main" Requires="p14">
      <p:transition spd="slow" p14:dur="2000" advTm="61966"/>
    </mc:Choice>
    <mc:Fallback>
      <p:transition spd="slow" advTm="61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p:nvPr>
        </p:nvSpPr>
        <p:spPr>
          <a:xfrm>
            <a:off x="472440" y="1"/>
            <a:ext cx="5404577" cy="876692"/>
          </a:xfrm>
        </p:spPr>
        <p:txBody>
          <a:bodyPr>
            <a:norm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POS = Point of Service</a:t>
            </a:r>
          </a:p>
        </p:txBody>
      </p:sp>
      <p:pic>
        <p:nvPicPr>
          <p:cNvPr id="2" name="Picture 1">
            <a:extLst>
              <a:ext uri="{FF2B5EF4-FFF2-40B4-BE49-F238E27FC236}">
                <a16:creationId xmlns:a16="http://schemas.microsoft.com/office/drawing/2014/main" id="{6FC5AC89-F3D3-9714-4A60-98D1758F7BEC}"/>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7" name="Content Placeholder 2">
            <a:extLst>
              <a:ext uri="{FF2B5EF4-FFF2-40B4-BE49-F238E27FC236}">
                <a16:creationId xmlns:a16="http://schemas.microsoft.com/office/drawing/2014/main" id="{391BF29A-FFDD-4F3C-A540-FDACCA5BEA96}"/>
              </a:ext>
            </a:extLst>
          </p:cNvPr>
          <p:cNvSpPr txBox="1">
            <a:spLocks/>
          </p:cNvSpPr>
          <p:nvPr/>
        </p:nvSpPr>
        <p:spPr>
          <a:xfrm>
            <a:off x="472440" y="1278661"/>
            <a:ext cx="10548529" cy="4279995"/>
          </a:xfrm>
          <a:prstGeom prst="rect">
            <a:avLst/>
          </a:prstGeom>
        </p:spPr>
        <p:txBody>
          <a:bodyPr vert="horz" lIns="91440" tIns="45720" rIns="91440" bIns="45720" rtlCol="0">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lgn="l">
              <a:buSzPct val="85000"/>
              <a:buFont typeface="Wingdings" panose="05000000000000000000" pitchFamily="2" charset="2"/>
              <a:buChar char="§"/>
            </a:pPr>
            <a:r>
              <a:rPr lang="en-US" sz="2000" dirty="0">
                <a:solidFill>
                  <a:srgbClr val="B86747"/>
                </a:solidFill>
                <a:latin typeface="Tahoma" panose="020B0604030504040204" pitchFamily="34" charset="0"/>
                <a:ea typeface="Tahoma" panose="020B0604030504040204" pitchFamily="34" charset="0"/>
                <a:cs typeface="Tahoma" panose="020B0604030504040204" pitchFamily="34" charset="0"/>
              </a:rPr>
              <a:t>A POS plan is a type of managed care plan which allows you a choice to use a provider who works with the POS plan, or go outside the plan.</a:t>
            </a:r>
          </a:p>
          <a:p>
            <a:pPr marL="274320" indent="-274320" algn="l">
              <a:buSzPct val="85000"/>
              <a:buFont typeface="Wingdings" panose="05000000000000000000" pitchFamily="2" charset="2"/>
              <a:buChar char="§"/>
            </a:pPr>
            <a:endParaRPr lang="en-US" sz="20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marL="342900" indent="-342900" algn="l">
              <a:buSzPct val="85000"/>
              <a:buFont typeface="Wingdings" panose="05000000000000000000" pitchFamily="2" charset="2"/>
              <a:buChar char="§"/>
            </a:pPr>
            <a:r>
              <a:rPr lang="en-US" sz="2000" dirty="0">
                <a:solidFill>
                  <a:srgbClr val="B86747"/>
                </a:solidFill>
                <a:latin typeface="Tahoma" panose="020B0604030504040204" pitchFamily="34" charset="0"/>
                <a:ea typeface="Tahoma" panose="020B0604030504040204" pitchFamily="34" charset="0"/>
                <a:cs typeface="Tahoma" panose="020B0604030504040204" pitchFamily="34" charset="0"/>
              </a:rPr>
              <a:t>A primary care physician may be required (varies by plan).</a:t>
            </a:r>
          </a:p>
          <a:p>
            <a:pPr marL="274320" indent="-274320" algn="l">
              <a:buSzPct val="85000"/>
              <a:buFont typeface="Wingdings" panose="05000000000000000000" pitchFamily="2" charset="2"/>
              <a:buChar char="§"/>
            </a:pPr>
            <a:endParaRPr lang="en-US" sz="20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marL="342900" indent="-342900" algn="l">
              <a:buSzPct val="85000"/>
              <a:buFont typeface="Wingdings" panose="05000000000000000000" pitchFamily="2" charset="2"/>
              <a:buChar char="§"/>
            </a:pPr>
            <a:r>
              <a:rPr lang="en-US" sz="2000" dirty="0">
                <a:solidFill>
                  <a:srgbClr val="B86747"/>
                </a:solidFill>
                <a:latin typeface="Tahoma" panose="020B0604030504040204" pitchFamily="34" charset="0"/>
                <a:ea typeface="Tahoma" panose="020B0604030504040204" pitchFamily="34" charset="0"/>
                <a:cs typeface="Tahoma" panose="020B0604030504040204" pitchFamily="34" charset="0"/>
              </a:rPr>
              <a:t>If you visit a provider who works with the POS plan, you will pay less than if you visit a provider who is not part of the POS plan.</a:t>
            </a:r>
          </a:p>
          <a:p>
            <a:pPr marL="342900" indent="-342900" algn="l">
              <a:buSzPct val="85000"/>
              <a:buFont typeface="Wingdings" panose="05000000000000000000" pitchFamily="2" charset="2"/>
              <a:buChar char="§"/>
            </a:pPr>
            <a:endParaRPr lang="en-US" sz="20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marL="342900" indent="-342900" algn="l">
              <a:buSzPct val="85000"/>
              <a:buFont typeface="Wingdings" panose="05000000000000000000" pitchFamily="2" charset="2"/>
              <a:buChar char="§"/>
            </a:pPr>
            <a:r>
              <a:rPr lang="en-US" sz="2000" dirty="0">
                <a:solidFill>
                  <a:srgbClr val="B86747"/>
                </a:solidFill>
                <a:latin typeface="Tahoma" panose="020B0604030504040204" pitchFamily="34" charset="0"/>
                <a:ea typeface="Tahoma" panose="020B0604030504040204" pitchFamily="34" charset="0"/>
                <a:cs typeface="Tahoma" panose="020B0604030504040204" pitchFamily="34" charset="0"/>
              </a:rPr>
              <a:t>Because a POS plan allows in and out-of-network access, the costs may be higher than an HMO.</a:t>
            </a:r>
          </a:p>
          <a:p>
            <a:pPr marL="274320" indent="-274320" algn="l">
              <a:buSzPct val="85000"/>
              <a:buFont typeface="Wingdings" panose="05000000000000000000" pitchFamily="2" charset="2"/>
              <a:buChar char="§"/>
            </a:pPr>
            <a:endParaRPr lang="en-US" sz="20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marL="342900" indent="-342900" algn="l">
              <a:buSzPct val="85000"/>
              <a:buFont typeface="Wingdings" panose="05000000000000000000" pitchFamily="2" charset="2"/>
              <a:buChar char="§"/>
            </a:pPr>
            <a:r>
              <a:rPr lang="en-US" sz="2000" dirty="0">
                <a:solidFill>
                  <a:srgbClr val="B86747"/>
                </a:solidFill>
                <a:latin typeface="Tahoma" panose="020B0604030504040204" pitchFamily="34" charset="0"/>
                <a:ea typeface="Tahoma" panose="020B0604030504040204" pitchFamily="34" charset="0"/>
                <a:cs typeface="Tahoma" panose="020B0604030504040204" pitchFamily="34" charset="0"/>
              </a:rPr>
              <a:t>You are responsible for any co-pays, deductibles and/or co-insurance as required by your plan.</a:t>
            </a:r>
          </a:p>
          <a:p>
            <a:pPr marL="457200" indent="-457200" algn="l">
              <a:buClr>
                <a:schemeClr val="accent2">
                  <a:lumMod val="75000"/>
                </a:schemeClr>
              </a:buClr>
              <a:buSzPct val="85000"/>
              <a:buFont typeface="Brush Script MT" panose="03060802040406070304" pitchFamily="66" charset="0"/>
              <a:buChar char="O"/>
            </a:pPr>
            <a:endParaRPr lang="en-US" sz="2800" dirty="0">
              <a:solidFill>
                <a:prstClr val="black"/>
              </a:solidFill>
              <a:latin typeface="Constantia" panose="02030602050306030303" pitchFamily="18" charset="0"/>
            </a:endParaRPr>
          </a:p>
          <a:p>
            <a:pPr marL="457200" indent="-457200" algn="l">
              <a:buClr>
                <a:schemeClr val="accent2">
                  <a:lumMod val="75000"/>
                </a:schemeClr>
              </a:buClr>
              <a:buSzPct val="85000"/>
              <a:buFont typeface="Brush Script MT" panose="03060802040406070304" pitchFamily="66" charset="0"/>
              <a:buChar char="O"/>
            </a:pPr>
            <a:endParaRPr lang="en-US" sz="2800" dirty="0">
              <a:solidFill>
                <a:prstClr val="black"/>
              </a:solidFill>
              <a:latin typeface="Franklin Gothic Book"/>
            </a:endParaRPr>
          </a:p>
          <a:p>
            <a:pPr marL="274320" indent="-274320" algn="l">
              <a:buClr>
                <a:srgbClr val="AA2B1E"/>
              </a:buClr>
              <a:buSzPct val="85000"/>
              <a:buFont typeface="Brush Script MT" pitchFamily="66" charset="0"/>
              <a:buChar char="O"/>
            </a:pPr>
            <a:endParaRPr lang="en-US" sz="2800" dirty="0">
              <a:solidFill>
                <a:prstClr val="black"/>
              </a:solidFill>
              <a:latin typeface="Franklin Gothic Book"/>
            </a:endParaRPr>
          </a:p>
          <a:p>
            <a:pPr algn="l"/>
            <a:endParaRPr lang="en-US" dirty="0"/>
          </a:p>
        </p:txBody>
      </p:sp>
      <p:pic>
        <p:nvPicPr>
          <p:cNvPr id="5" name="Audio 4">
            <a:hlinkClick r:id="" action="ppaction://media"/>
            <a:extLst>
              <a:ext uri="{FF2B5EF4-FFF2-40B4-BE49-F238E27FC236}">
                <a16:creationId xmlns:a16="http://schemas.microsoft.com/office/drawing/2014/main" id="{9B183E8E-53CB-41BE-B22E-12339B8A557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990225269"/>
      </p:ext>
    </p:extLst>
  </p:cSld>
  <p:clrMapOvr>
    <a:masterClrMapping/>
  </p:clrMapOvr>
  <mc:AlternateContent xmlns:mc="http://schemas.openxmlformats.org/markup-compatibility/2006">
    <mc:Choice xmlns:p14="http://schemas.microsoft.com/office/powerpoint/2010/main" Requires="p14">
      <p:transition spd="slow" p14:dur="2000" advTm="50104"/>
    </mc:Choice>
    <mc:Fallback>
      <p:transition spd="slow" advTm="501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p:nvPr>
        </p:nvSpPr>
        <p:spPr>
          <a:xfrm>
            <a:off x="472439" y="1"/>
            <a:ext cx="9612593" cy="876692"/>
          </a:xfrm>
        </p:spPr>
        <p:txBody>
          <a:bodyPr>
            <a:no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EPO = Exclusive Provider Organization</a:t>
            </a:r>
          </a:p>
        </p:txBody>
      </p:sp>
      <p:pic>
        <p:nvPicPr>
          <p:cNvPr id="2" name="Picture 1">
            <a:extLst>
              <a:ext uri="{FF2B5EF4-FFF2-40B4-BE49-F238E27FC236}">
                <a16:creationId xmlns:a16="http://schemas.microsoft.com/office/drawing/2014/main" id="{6FC5AC89-F3D3-9714-4A60-98D1758F7BEC}"/>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6" name="Content Placeholder 2">
            <a:extLst>
              <a:ext uri="{FF2B5EF4-FFF2-40B4-BE49-F238E27FC236}">
                <a16:creationId xmlns:a16="http://schemas.microsoft.com/office/drawing/2014/main" id="{DA2EC0A2-1FD7-4C70-A8B8-F4E4525F4523}"/>
              </a:ext>
            </a:extLst>
          </p:cNvPr>
          <p:cNvSpPr txBox="1">
            <a:spLocks/>
          </p:cNvSpPr>
          <p:nvPr/>
        </p:nvSpPr>
        <p:spPr>
          <a:xfrm>
            <a:off x="481577" y="965470"/>
            <a:ext cx="10949945" cy="5083931"/>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285750" indent="-285750" algn="l">
              <a:buClr>
                <a:srgbClr val="B86747"/>
              </a:buClr>
              <a:buSzPct val="85000"/>
              <a:buFont typeface="Wingdings" panose="05000000000000000000" pitchFamily="2" charset="2"/>
              <a:buChar char="§"/>
            </a:pPr>
            <a:r>
              <a:rPr lang="en-US" sz="2000" dirty="0">
                <a:solidFill>
                  <a:srgbClr val="B86747"/>
                </a:solidFill>
                <a:latin typeface="Tahoma" panose="020B0604030504040204" pitchFamily="34" charset="0"/>
                <a:ea typeface="Tahoma" panose="020B0604030504040204" pitchFamily="34" charset="0"/>
                <a:cs typeface="Tahoma" panose="020B0604030504040204" pitchFamily="34" charset="0"/>
              </a:rPr>
              <a:t>Similar to an HMO, an EPO plan is a managed care plan which uses a network of providers and may include a primary care physician assignment.</a:t>
            </a:r>
          </a:p>
          <a:p>
            <a:pPr marL="285750" indent="-285750" algn="l">
              <a:buClr>
                <a:srgbClr val="B86747"/>
              </a:buClr>
              <a:buSzPct val="85000"/>
              <a:buFont typeface="Wingdings" panose="05000000000000000000" pitchFamily="2" charset="2"/>
              <a:buChar char="§"/>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marL="285750" indent="-285750" algn="l">
              <a:buClr>
                <a:srgbClr val="B86747"/>
              </a:buClr>
              <a:buSzPct val="85000"/>
              <a:buFont typeface="Wingdings" panose="05000000000000000000" pitchFamily="2" charset="2"/>
              <a:buChar char="§"/>
            </a:pPr>
            <a:r>
              <a:rPr lang="en-US" sz="2000" dirty="0">
                <a:solidFill>
                  <a:srgbClr val="B86747"/>
                </a:solidFill>
                <a:latin typeface="Tahoma" panose="020B0604030504040204" pitchFamily="34" charset="0"/>
                <a:ea typeface="Tahoma" panose="020B0604030504040204" pitchFamily="34" charset="0"/>
                <a:cs typeface="Tahoma" panose="020B0604030504040204" pitchFamily="34" charset="0"/>
              </a:rPr>
              <a:t>A primary care physician referral may be required (varies by plan).</a:t>
            </a:r>
          </a:p>
          <a:p>
            <a:pPr marL="285750" indent="-285750" algn="l">
              <a:buClr>
                <a:srgbClr val="B86747"/>
              </a:buClr>
              <a:buSzPct val="85000"/>
              <a:buFont typeface="Wingdings" panose="05000000000000000000" pitchFamily="2" charset="2"/>
              <a:buChar char="§"/>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marL="285750" indent="-285750" algn="l">
              <a:buClr>
                <a:srgbClr val="B86747"/>
              </a:buClr>
              <a:buSzPct val="85000"/>
              <a:buFont typeface="Wingdings" panose="05000000000000000000" pitchFamily="2" charset="2"/>
              <a:buChar char="§"/>
            </a:pPr>
            <a:r>
              <a:rPr lang="en-US" sz="2000" dirty="0">
                <a:solidFill>
                  <a:srgbClr val="B86747"/>
                </a:solidFill>
                <a:latin typeface="Tahoma" panose="020B0604030504040204" pitchFamily="34" charset="0"/>
                <a:ea typeface="Tahoma" panose="020B0604030504040204" pitchFamily="34" charset="0"/>
                <a:cs typeface="Tahoma" panose="020B0604030504040204" pitchFamily="34" charset="0"/>
              </a:rPr>
              <a:t>An EPO’s network may be a custom provider network that the health plan creates for an employer group.</a:t>
            </a:r>
          </a:p>
          <a:p>
            <a:pPr marL="742950" lvl="1" indent="-285750" algn="l">
              <a:buClr>
                <a:srgbClr val="B86747"/>
              </a:buClr>
              <a:buSzPct val="85000"/>
              <a:buFont typeface="Wingdings" panose="05000000000000000000" pitchFamily="2" charset="2"/>
              <a:buChar char="§"/>
            </a:pPr>
            <a:r>
              <a:rPr lang="en-US" dirty="0">
                <a:solidFill>
                  <a:srgbClr val="B86747"/>
                </a:solidFill>
                <a:latin typeface="Tahoma" panose="020B0604030504040204" pitchFamily="34" charset="0"/>
                <a:ea typeface="Tahoma" panose="020B0604030504040204" pitchFamily="34" charset="0"/>
                <a:cs typeface="Tahoma" panose="020B0604030504040204" pitchFamily="34" charset="0"/>
              </a:rPr>
              <a:t>The network may be even more limited than an HMO, PPO, or POS plan.</a:t>
            </a:r>
          </a:p>
          <a:p>
            <a:pPr marL="285750" indent="-285750" algn="l">
              <a:buClr>
                <a:srgbClr val="B86747"/>
              </a:buClr>
              <a:buSzPct val="85000"/>
              <a:buFont typeface="Wingdings" panose="05000000000000000000" pitchFamily="2" charset="2"/>
              <a:buChar char="§"/>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marL="285750" indent="-285750" algn="l">
              <a:buClr>
                <a:srgbClr val="B86747"/>
              </a:buClr>
              <a:buSzPct val="85000"/>
              <a:buFont typeface="Wingdings" panose="05000000000000000000" pitchFamily="2" charset="2"/>
              <a:buChar char="§"/>
            </a:pPr>
            <a:r>
              <a:rPr lang="en-US" sz="2000" dirty="0">
                <a:solidFill>
                  <a:srgbClr val="B86747"/>
                </a:solidFill>
                <a:latin typeface="Tahoma" panose="020B0604030504040204" pitchFamily="34" charset="0"/>
                <a:ea typeface="Tahoma" panose="020B0604030504040204" pitchFamily="34" charset="0"/>
                <a:cs typeface="Tahoma" panose="020B0604030504040204" pitchFamily="34" charset="0"/>
              </a:rPr>
              <a:t>An EPO plan may have limited or no out-of-network benefits.</a:t>
            </a:r>
          </a:p>
          <a:p>
            <a:pPr marL="285750" indent="-285750" algn="l">
              <a:buClr>
                <a:srgbClr val="B86747"/>
              </a:buClr>
              <a:buSzPct val="85000"/>
              <a:buFont typeface="Wingdings" panose="05000000000000000000" pitchFamily="2" charset="2"/>
              <a:buChar char="§"/>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marL="285750" indent="-285750" algn="l">
              <a:buClr>
                <a:srgbClr val="B86747"/>
              </a:buClr>
              <a:buSzPct val="85000"/>
              <a:buFont typeface="Wingdings" panose="05000000000000000000" pitchFamily="2" charset="2"/>
              <a:buChar char="§"/>
            </a:pPr>
            <a:r>
              <a:rPr lang="en-US" sz="2000" dirty="0">
                <a:solidFill>
                  <a:srgbClr val="B86747"/>
                </a:solidFill>
                <a:latin typeface="Tahoma" panose="020B0604030504040204" pitchFamily="34" charset="0"/>
                <a:ea typeface="Tahoma" panose="020B0604030504040204" pitchFamily="34" charset="0"/>
                <a:cs typeface="Tahoma" panose="020B0604030504040204" pitchFamily="34" charset="0"/>
              </a:rPr>
              <a:t>Because an EPO may have a smaller provider network, the costs may be lower than a PPO or a POS plan.</a:t>
            </a:r>
          </a:p>
          <a:p>
            <a:pPr marL="285750" indent="-285750" algn="l">
              <a:buClr>
                <a:srgbClr val="B86747"/>
              </a:buClr>
              <a:buSzPct val="85000"/>
              <a:buFont typeface="Wingdings" panose="05000000000000000000" pitchFamily="2" charset="2"/>
              <a:buChar char="§"/>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marL="285750" indent="-285750" algn="l">
              <a:buClr>
                <a:srgbClr val="B86747"/>
              </a:buClr>
              <a:buSzPct val="85000"/>
              <a:buFont typeface="Wingdings" panose="05000000000000000000" pitchFamily="2" charset="2"/>
              <a:buChar char="§"/>
            </a:pPr>
            <a:r>
              <a:rPr lang="en-US" sz="2000" dirty="0">
                <a:solidFill>
                  <a:srgbClr val="B86747"/>
                </a:solidFill>
                <a:latin typeface="Tahoma" panose="020B0604030504040204" pitchFamily="34" charset="0"/>
                <a:ea typeface="Tahoma" panose="020B0604030504040204" pitchFamily="34" charset="0"/>
                <a:cs typeface="Tahoma" panose="020B0604030504040204" pitchFamily="34" charset="0"/>
              </a:rPr>
              <a:t>You are responsible for any co-pays, deductibles and/or co-insurance as required by your plan.</a:t>
            </a:r>
          </a:p>
        </p:txBody>
      </p:sp>
      <p:pic>
        <p:nvPicPr>
          <p:cNvPr id="7" name="Audio 6">
            <a:hlinkClick r:id="" action="ppaction://media"/>
            <a:extLst>
              <a:ext uri="{FF2B5EF4-FFF2-40B4-BE49-F238E27FC236}">
                <a16:creationId xmlns:a16="http://schemas.microsoft.com/office/drawing/2014/main" id="{017ADF3C-82D2-42E0-BBF1-5B75CD59B0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130564600"/>
      </p:ext>
    </p:extLst>
  </p:cSld>
  <p:clrMapOvr>
    <a:masterClrMapping/>
  </p:clrMapOvr>
  <mc:AlternateContent xmlns:mc="http://schemas.openxmlformats.org/markup-compatibility/2006">
    <mc:Choice xmlns:p14="http://schemas.microsoft.com/office/powerpoint/2010/main" Requires="p14">
      <p:transition spd="slow" p14:dur="2000" advTm="68802"/>
    </mc:Choice>
    <mc:Fallback>
      <p:transition spd="slow" advTm="688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p:nvPr>
        </p:nvSpPr>
        <p:spPr>
          <a:xfrm>
            <a:off x="472440" y="1"/>
            <a:ext cx="8502884" cy="876692"/>
          </a:xfrm>
        </p:spPr>
        <p:txBody>
          <a:bodyPr>
            <a:norm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Indemnity</a:t>
            </a:r>
          </a:p>
        </p:txBody>
      </p:sp>
      <p:pic>
        <p:nvPicPr>
          <p:cNvPr id="2" name="Picture 1">
            <a:extLst>
              <a:ext uri="{FF2B5EF4-FFF2-40B4-BE49-F238E27FC236}">
                <a16:creationId xmlns:a16="http://schemas.microsoft.com/office/drawing/2014/main" id="{6FC5AC89-F3D3-9714-4A60-98D1758F7BEC}"/>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7" name="Content Placeholder 2">
            <a:extLst>
              <a:ext uri="{FF2B5EF4-FFF2-40B4-BE49-F238E27FC236}">
                <a16:creationId xmlns:a16="http://schemas.microsoft.com/office/drawing/2014/main" id="{515BE04B-9D54-46C7-8A8D-D7A58D952D75}"/>
              </a:ext>
            </a:extLst>
          </p:cNvPr>
          <p:cNvSpPr txBox="1">
            <a:spLocks/>
          </p:cNvSpPr>
          <p:nvPr/>
        </p:nvSpPr>
        <p:spPr>
          <a:xfrm>
            <a:off x="472440" y="1151653"/>
            <a:ext cx="10287296" cy="341146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indent="-457200" algn="l">
              <a:buClr>
                <a:srgbClr val="B86747"/>
              </a:buClr>
              <a:buSzPct val="85000"/>
              <a:buFont typeface="Wingdings" panose="05000000000000000000" pitchFamily="2" charset="2"/>
              <a:buChar char="§"/>
            </a:pPr>
            <a:r>
              <a:rPr lang="en-US" sz="2000" dirty="0">
                <a:solidFill>
                  <a:srgbClr val="B86747"/>
                </a:solidFill>
                <a:latin typeface="Tahoma" panose="020B0604030504040204" pitchFamily="34" charset="0"/>
                <a:ea typeface="Tahoma" panose="020B0604030504040204" pitchFamily="34" charset="0"/>
                <a:cs typeface="Tahoma" panose="020B0604030504040204" pitchFamily="34" charset="0"/>
              </a:rPr>
              <a:t>Indemnity insurance is traditional health insurance (also known as a “fee for service” plan) through which the insured person is reimbursed for covered medical expenses after meeting a deductible.</a:t>
            </a:r>
          </a:p>
          <a:p>
            <a:pPr marL="457200" indent="-457200" algn="l">
              <a:buClr>
                <a:srgbClr val="B86747"/>
              </a:buClr>
              <a:buSzPct val="85000"/>
              <a:buFont typeface="Wingdings" panose="05000000000000000000" pitchFamily="2" charset="2"/>
              <a:buChar char="§"/>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marL="457200" indent="-457200" algn="l">
              <a:buClr>
                <a:srgbClr val="B86747"/>
              </a:buClr>
              <a:buSzPct val="85000"/>
              <a:buFont typeface="Wingdings" panose="05000000000000000000" pitchFamily="2" charset="2"/>
              <a:buChar char="§"/>
            </a:pPr>
            <a:r>
              <a:rPr lang="en-US" sz="2000" dirty="0">
                <a:solidFill>
                  <a:srgbClr val="B86747"/>
                </a:solidFill>
                <a:latin typeface="Tahoma" panose="020B0604030504040204" pitchFamily="34" charset="0"/>
                <a:ea typeface="Tahoma" panose="020B0604030504040204" pitchFamily="34" charset="0"/>
                <a:cs typeface="Tahoma" panose="020B0604030504040204" pitchFamily="34" charset="0"/>
              </a:rPr>
              <a:t>These plans allow the policyholder to choose whichever doctor or other health care service provider they wish.</a:t>
            </a:r>
          </a:p>
          <a:p>
            <a:pPr marL="457200" indent="-457200" algn="l">
              <a:buClr>
                <a:srgbClr val="B86747"/>
              </a:buClr>
              <a:buSzPct val="85000"/>
              <a:buFont typeface="Wingdings" panose="05000000000000000000" pitchFamily="2" charset="2"/>
              <a:buChar char="§"/>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marL="457200" indent="-457200" algn="l">
              <a:buClr>
                <a:srgbClr val="B86747"/>
              </a:buClr>
              <a:buSzPct val="85000"/>
              <a:buFont typeface="Wingdings" panose="05000000000000000000" pitchFamily="2" charset="2"/>
              <a:buChar char="§"/>
            </a:pPr>
            <a:r>
              <a:rPr lang="en-US" sz="2000" dirty="0">
                <a:solidFill>
                  <a:srgbClr val="B86747"/>
                </a:solidFill>
                <a:latin typeface="Tahoma" panose="020B0604030504040204" pitchFamily="34" charset="0"/>
                <a:ea typeface="Tahoma" panose="020B0604030504040204" pitchFamily="34" charset="0"/>
                <a:cs typeface="Tahoma" panose="020B0604030504040204" pitchFamily="34" charset="0"/>
              </a:rPr>
              <a:t>It allows the greatest amount of flexibility and freedom in a health insurance plan, and is typically expensive in terms of monthly premiums as well as other out of pocket costs that would be required.    </a:t>
            </a:r>
          </a:p>
        </p:txBody>
      </p:sp>
      <p:pic>
        <p:nvPicPr>
          <p:cNvPr id="5" name="Audio 4">
            <a:hlinkClick r:id="" action="ppaction://media"/>
            <a:extLst>
              <a:ext uri="{FF2B5EF4-FFF2-40B4-BE49-F238E27FC236}">
                <a16:creationId xmlns:a16="http://schemas.microsoft.com/office/drawing/2014/main" id="{6C5552DC-84F4-4926-96A4-37B89218721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563907934"/>
      </p:ext>
    </p:extLst>
  </p:cSld>
  <p:clrMapOvr>
    <a:masterClrMapping/>
  </p:clrMapOvr>
  <mc:AlternateContent xmlns:mc="http://schemas.openxmlformats.org/markup-compatibility/2006">
    <mc:Choice xmlns:p14="http://schemas.microsoft.com/office/powerpoint/2010/main" Requires="p14">
      <p:transition spd="slow" p14:dur="2000" advTm="42512"/>
    </mc:Choice>
    <mc:Fallback>
      <p:transition spd="slow" advTm="425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p:nvPr>
        </p:nvSpPr>
        <p:spPr>
          <a:xfrm>
            <a:off x="472440" y="1"/>
            <a:ext cx="8502884" cy="876692"/>
          </a:xfrm>
        </p:spPr>
        <p:txBody>
          <a:bodyPr>
            <a:norm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Knowledge Check</a:t>
            </a:r>
          </a:p>
        </p:txBody>
      </p:sp>
      <p:pic>
        <p:nvPicPr>
          <p:cNvPr id="2" name="Picture 1">
            <a:extLst>
              <a:ext uri="{FF2B5EF4-FFF2-40B4-BE49-F238E27FC236}">
                <a16:creationId xmlns:a16="http://schemas.microsoft.com/office/drawing/2014/main" id="{6FC5AC89-F3D3-9714-4A60-98D1758F7BEC}"/>
              </a:ext>
            </a:extLst>
          </p:cNvPr>
          <p:cNvPicPr>
            <a:picLocks noChangeAspect="1"/>
          </p:cNvPicPr>
          <p:nvPr/>
        </p:nvPicPr>
        <p:blipFill>
          <a:blip r:embed="rId4"/>
          <a:stretch>
            <a:fillRect/>
          </a:stretch>
        </p:blipFill>
        <p:spPr>
          <a:xfrm>
            <a:off x="9520343" y="5960624"/>
            <a:ext cx="1911179" cy="561220"/>
          </a:xfrm>
          <a:prstGeom prst="rect">
            <a:avLst/>
          </a:prstGeom>
        </p:spPr>
      </p:pic>
      <p:pic>
        <p:nvPicPr>
          <p:cNvPr id="6" name="Picture 5">
            <a:extLst>
              <a:ext uri="{FF2B5EF4-FFF2-40B4-BE49-F238E27FC236}">
                <a16:creationId xmlns:a16="http://schemas.microsoft.com/office/drawing/2014/main" id="{4566F4F4-D5A8-4402-8424-1B7D7A3A0EE9}"/>
              </a:ext>
            </a:extLst>
          </p:cNvPr>
          <p:cNvPicPr>
            <a:picLocks noChangeAspect="1"/>
          </p:cNvPicPr>
          <p:nvPr/>
        </p:nvPicPr>
        <p:blipFill>
          <a:blip r:embed="rId5"/>
          <a:stretch>
            <a:fillRect/>
          </a:stretch>
        </p:blipFill>
        <p:spPr>
          <a:xfrm>
            <a:off x="1834764" y="1544224"/>
            <a:ext cx="8315325" cy="3748868"/>
          </a:xfrm>
          <a:prstGeom prst="rect">
            <a:avLst/>
          </a:prstGeom>
        </p:spPr>
      </p:pic>
      <p:sp>
        <p:nvSpPr>
          <p:cNvPr id="8" name="TextBox 7">
            <a:extLst>
              <a:ext uri="{FF2B5EF4-FFF2-40B4-BE49-F238E27FC236}">
                <a16:creationId xmlns:a16="http://schemas.microsoft.com/office/drawing/2014/main" id="{FD722B2C-8AD3-4FE8-A0BB-5AB7FFF09E0A}"/>
              </a:ext>
            </a:extLst>
          </p:cNvPr>
          <p:cNvSpPr txBox="1"/>
          <p:nvPr/>
        </p:nvSpPr>
        <p:spPr>
          <a:xfrm>
            <a:off x="620318" y="5699013"/>
            <a:ext cx="8683480" cy="523220"/>
          </a:xfrm>
          <a:prstGeom prst="rect">
            <a:avLst/>
          </a:prstGeom>
          <a:noFill/>
        </p:spPr>
        <p:txBody>
          <a:bodyPr wrap="square" rtlCol="0">
            <a:spAutoFit/>
          </a:bodyPr>
          <a:lstStyle/>
          <a:p>
            <a:r>
              <a:rPr lang="en-US" sz="1400" b="1" dirty="0">
                <a:solidFill>
                  <a:srgbClr val="B86747"/>
                </a:solidFill>
                <a:latin typeface="Tahoma" panose="020B0604030504040204" pitchFamily="34" charset="0"/>
                <a:ea typeface="Tahoma" panose="020B0604030504040204" pitchFamily="34" charset="0"/>
                <a:cs typeface="Tahoma" panose="020B0604030504040204" pitchFamily="34" charset="0"/>
              </a:rPr>
              <a:t>Disclaimer: </a:t>
            </a:r>
            <a:r>
              <a:rPr lang="en-US" sz="1400" dirty="0">
                <a:solidFill>
                  <a:srgbClr val="B86747"/>
                </a:solidFill>
                <a:latin typeface="Tahoma" panose="020B0604030504040204" pitchFamily="34" charset="0"/>
                <a:ea typeface="Tahoma" panose="020B0604030504040204" pitchFamily="34" charset="0"/>
                <a:cs typeface="Tahoma" panose="020B0604030504040204" pitchFamily="34" charset="0"/>
              </a:rPr>
              <a:t>these are high-level, general attributes of these plan types.</a:t>
            </a:r>
          </a:p>
          <a:p>
            <a:r>
              <a:rPr lang="en-US" sz="1400" dirty="0">
                <a:solidFill>
                  <a:srgbClr val="B86747"/>
                </a:solidFill>
                <a:latin typeface="Tahoma" panose="020B0604030504040204" pitchFamily="34" charset="0"/>
                <a:ea typeface="Tahoma" panose="020B0604030504040204" pitchFamily="34" charset="0"/>
                <a:cs typeface="Tahoma" panose="020B0604030504040204" pitchFamily="34" charset="0"/>
              </a:rPr>
              <a:t>Different insurance companies may offer variations in plan design.</a:t>
            </a:r>
          </a:p>
        </p:txBody>
      </p:sp>
      <p:sp>
        <p:nvSpPr>
          <p:cNvPr id="7" name="Rectangle 6">
            <a:extLst>
              <a:ext uri="{FF2B5EF4-FFF2-40B4-BE49-F238E27FC236}">
                <a16:creationId xmlns:a16="http://schemas.microsoft.com/office/drawing/2014/main" id="{F0E65F2A-CA97-4176-8863-76F4C887A02F}"/>
              </a:ext>
            </a:extLst>
          </p:cNvPr>
          <p:cNvSpPr/>
          <p:nvPr/>
        </p:nvSpPr>
        <p:spPr>
          <a:xfrm>
            <a:off x="620318" y="5716767"/>
            <a:ext cx="5949158" cy="561220"/>
          </a:xfrm>
          <a:prstGeom prst="rect">
            <a:avLst/>
          </a:prstGeom>
          <a:noFill/>
          <a:ln>
            <a:solidFill>
              <a:srgbClr val="B867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Audio 2">
            <a:hlinkClick r:id="" action="ppaction://media"/>
            <a:extLst>
              <a:ext uri="{FF2B5EF4-FFF2-40B4-BE49-F238E27FC236}">
                <a16:creationId xmlns:a16="http://schemas.microsoft.com/office/drawing/2014/main" id="{7713F871-567F-464A-83BB-07920695559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968294283"/>
      </p:ext>
    </p:extLst>
  </p:cSld>
  <p:clrMapOvr>
    <a:masterClrMapping/>
  </p:clrMapOvr>
  <mc:AlternateContent xmlns:mc="http://schemas.openxmlformats.org/markup-compatibility/2006">
    <mc:Choice xmlns:p14="http://schemas.microsoft.com/office/powerpoint/2010/main" Requires="p14">
      <p:transition spd="slow" p14:dur="2000" advTm="27191"/>
    </mc:Choice>
    <mc:Fallback>
      <p:transition spd="slow" advTm="271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6FC5AC89-F3D3-9714-4A60-98D1758F7BEC}"/>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7" name="Title 1">
            <a:extLst>
              <a:ext uri="{FF2B5EF4-FFF2-40B4-BE49-F238E27FC236}">
                <a16:creationId xmlns:a16="http://schemas.microsoft.com/office/drawing/2014/main" id="{DF260509-2280-4256-9221-4DCBC14893AF}"/>
              </a:ext>
            </a:extLst>
          </p:cNvPr>
          <p:cNvSpPr txBox="1">
            <a:spLocks/>
          </p:cNvSpPr>
          <p:nvPr/>
        </p:nvSpPr>
        <p:spPr>
          <a:xfrm>
            <a:off x="2398732" y="1882066"/>
            <a:ext cx="8077200" cy="27079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n-US" sz="4800" b="1" strike="sngStrike"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800" b="1" dirty="0">
                <a:solidFill>
                  <a:srgbClr val="B86747"/>
                </a:solidFill>
                <a:latin typeface="Tahoma" panose="020B0604030504040204" pitchFamily="34" charset="0"/>
                <a:ea typeface="Tahoma" panose="020B0604030504040204" pitchFamily="34" charset="0"/>
                <a:cs typeface="Tahoma" panose="020B0604030504040204" pitchFamily="34" charset="0"/>
              </a:rPr>
              <a:t>Consumer-Driven </a:t>
            </a:r>
          </a:p>
          <a:p>
            <a:pPr algn="ctr"/>
            <a:r>
              <a:rPr lang="en-US" sz="4800" b="1" dirty="0">
                <a:solidFill>
                  <a:srgbClr val="B86747"/>
                </a:solidFill>
                <a:latin typeface="Tahoma" panose="020B0604030504040204" pitchFamily="34" charset="0"/>
                <a:ea typeface="Tahoma" panose="020B0604030504040204" pitchFamily="34" charset="0"/>
                <a:cs typeface="Tahoma" panose="020B0604030504040204" pitchFamily="34" charset="0"/>
              </a:rPr>
              <a:t>Health Plans</a:t>
            </a:r>
          </a:p>
        </p:txBody>
      </p:sp>
      <p:pic>
        <p:nvPicPr>
          <p:cNvPr id="3" name="Audio 2">
            <a:hlinkClick r:id="" action="ppaction://media"/>
            <a:extLst>
              <a:ext uri="{FF2B5EF4-FFF2-40B4-BE49-F238E27FC236}">
                <a16:creationId xmlns:a16="http://schemas.microsoft.com/office/drawing/2014/main" id="{05B8CE4F-AE6D-4ECA-B84E-81858AB3C0C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020095392"/>
      </p:ext>
    </p:extLst>
  </p:cSld>
  <p:clrMapOvr>
    <a:masterClrMapping/>
  </p:clrMapOvr>
  <mc:AlternateContent xmlns:mc="http://schemas.openxmlformats.org/markup-compatibility/2006">
    <mc:Choice xmlns:p14="http://schemas.microsoft.com/office/powerpoint/2010/main" Requires="p14">
      <p:transition spd="slow" p14:dur="2000" advTm="15581"/>
    </mc:Choice>
    <mc:Fallback>
      <p:transition spd="slow" advTm="155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p:nvPr>
        </p:nvSpPr>
        <p:spPr>
          <a:xfrm>
            <a:off x="472440" y="1"/>
            <a:ext cx="8502884" cy="876692"/>
          </a:xfrm>
        </p:spPr>
        <p:txBody>
          <a:bodyPr>
            <a:norm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Consumer-Driven Health Plans</a:t>
            </a:r>
          </a:p>
        </p:txBody>
      </p:sp>
      <p:pic>
        <p:nvPicPr>
          <p:cNvPr id="2" name="Picture 1">
            <a:extLst>
              <a:ext uri="{FF2B5EF4-FFF2-40B4-BE49-F238E27FC236}">
                <a16:creationId xmlns:a16="http://schemas.microsoft.com/office/drawing/2014/main" id="{6FC5AC89-F3D3-9714-4A60-98D1758F7BEC}"/>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6" name="Rectangle 3">
            <a:extLst>
              <a:ext uri="{FF2B5EF4-FFF2-40B4-BE49-F238E27FC236}">
                <a16:creationId xmlns:a16="http://schemas.microsoft.com/office/drawing/2014/main" id="{C60F6982-AF96-417C-B14B-90CCA9F9C936}"/>
              </a:ext>
            </a:extLst>
          </p:cNvPr>
          <p:cNvSpPr>
            <a:spLocks noChangeArrowheads="1"/>
          </p:cNvSpPr>
          <p:nvPr/>
        </p:nvSpPr>
        <p:spPr bwMode="auto">
          <a:xfrm>
            <a:off x="472440" y="1094806"/>
            <a:ext cx="10576609" cy="495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marL="342900" indent="-342900">
              <a:defRPr sz="4200">
                <a:solidFill>
                  <a:srgbClr val="000000"/>
                </a:solidFill>
                <a:latin typeface="GillSans" pitchFamily="34" charset="0"/>
                <a:ea typeface="ヒラギノ角ゴ ProN W3"/>
                <a:cs typeface="ヒラギノ角ゴ ProN W3"/>
                <a:sym typeface="GillSans" pitchFamily="34" charset="0"/>
              </a:defRPr>
            </a:lvl1pPr>
            <a:lvl2pPr marL="342900" indent="-342900">
              <a:defRPr sz="4200">
                <a:solidFill>
                  <a:srgbClr val="000000"/>
                </a:solidFill>
                <a:latin typeface="GillSans" pitchFamily="34" charset="0"/>
                <a:ea typeface="ヒラギノ角ゴ ProN W3"/>
                <a:cs typeface="ヒラギノ角ゴ ProN W3"/>
                <a:sym typeface="GillSans" pitchFamily="34" charset="0"/>
              </a:defRPr>
            </a:lvl2pPr>
            <a:lvl3pPr marL="781050" indent="-342900">
              <a:defRPr sz="4200">
                <a:solidFill>
                  <a:srgbClr val="000000"/>
                </a:solidFill>
                <a:latin typeface="GillSans" pitchFamily="34" charset="0"/>
                <a:ea typeface="ヒラギノ角ゴ ProN W3"/>
                <a:cs typeface="ヒラギノ角ゴ ProN W3"/>
                <a:sym typeface="GillSans" pitchFamily="34" charset="0"/>
              </a:defRPr>
            </a:lvl3pPr>
            <a:lvl4pPr marL="1238250" indent="-342900">
              <a:defRPr sz="4200">
                <a:solidFill>
                  <a:srgbClr val="000000"/>
                </a:solidFill>
                <a:latin typeface="GillSans" pitchFamily="34" charset="0"/>
                <a:ea typeface="ヒラギノ角ゴ ProN W3"/>
                <a:cs typeface="ヒラギノ角ゴ ProN W3"/>
                <a:sym typeface="GillSans" pitchFamily="34" charset="0"/>
              </a:defRPr>
            </a:lvl4pPr>
            <a:lvl5pPr marL="2057400" indent="-228600">
              <a:defRPr sz="4200">
                <a:solidFill>
                  <a:srgbClr val="000000"/>
                </a:solidFill>
                <a:latin typeface="GillSans" pitchFamily="34" charset="0"/>
                <a:ea typeface="ヒラギノ角ゴ ProN W3"/>
                <a:cs typeface="ヒラギノ角ゴ ProN W3"/>
                <a:sym typeface="GillSans" pitchFamily="34" charset="0"/>
              </a:defRPr>
            </a:lvl5pPr>
            <a:lvl6pPr marL="25146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6pPr>
            <a:lvl7pPr marL="29718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7pPr>
            <a:lvl8pPr marL="34290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8pPr>
            <a:lvl9pPr marL="38862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9pPr>
          </a:lstStyle>
          <a:p>
            <a:pPr marL="0" indent="0">
              <a:lnSpc>
                <a:spcPct val="90000"/>
              </a:lnSpc>
              <a:spcBef>
                <a:spcPts val="1000"/>
              </a:spcBef>
              <a:buClr>
                <a:srgbClr val="B86747"/>
              </a:buClr>
              <a:buSzPct val="85000"/>
            </a:pPr>
            <a:r>
              <a:rPr lang="en-US" altLang="en-US" sz="20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The concept of CDHPs began in the 1990s, as employers and insurance plans looked for ways to streamline their costs.</a:t>
            </a:r>
          </a:p>
          <a:p>
            <a:pPr marL="457200" indent="-457200">
              <a:lnSpc>
                <a:spcPct val="90000"/>
              </a:lnSpc>
              <a:spcBef>
                <a:spcPts val="1000"/>
              </a:spcBef>
              <a:buClr>
                <a:srgbClr val="B86747"/>
              </a:buClr>
              <a:buSzPct val="85000"/>
              <a:buFont typeface="Wingdings" panose="05000000000000000000" pitchFamily="2" charset="2"/>
              <a:buChar char="§"/>
            </a:pPr>
            <a:endParaRPr lang="en-US" altLang="en-US" sz="8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endParaRPr>
          </a:p>
          <a:p>
            <a:pPr marL="0" indent="0">
              <a:lnSpc>
                <a:spcPct val="90000"/>
              </a:lnSpc>
              <a:spcBef>
                <a:spcPts val="1000"/>
              </a:spcBef>
              <a:buClr>
                <a:srgbClr val="B86747"/>
              </a:buClr>
              <a:buSzPct val="85000"/>
            </a:pPr>
            <a:r>
              <a:rPr lang="en-US" altLang="en-US" sz="20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These policies were designed to make people more accountable for their health care and expenses.</a:t>
            </a:r>
          </a:p>
          <a:p>
            <a:pPr marL="457200" indent="-457200">
              <a:lnSpc>
                <a:spcPct val="90000"/>
              </a:lnSpc>
              <a:spcBef>
                <a:spcPts val="1000"/>
              </a:spcBef>
              <a:buClr>
                <a:srgbClr val="B86747"/>
              </a:buClr>
              <a:buSzPct val="85000"/>
              <a:buFont typeface="Wingdings" panose="05000000000000000000" pitchFamily="2" charset="2"/>
              <a:buChar char="§"/>
            </a:pPr>
            <a:endParaRPr lang="en-US" altLang="en-US" sz="8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endParaRPr>
          </a:p>
          <a:p>
            <a:pPr marL="457200" lvl="2" indent="-457200">
              <a:lnSpc>
                <a:spcPct val="90000"/>
              </a:lnSpc>
              <a:spcBef>
                <a:spcPts val="1000"/>
              </a:spcBef>
              <a:buClr>
                <a:srgbClr val="B86747"/>
              </a:buClr>
              <a:buSzPct val="85000"/>
              <a:buFont typeface="Wingdings" panose="05000000000000000000" pitchFamily="2" charset="2"/>
              <a:buChar char="§"/>
            </a:pPr>
            <a:r>
              <a:rPr lang="en-US" altLang="en-US" sz="2000" b="1"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Health Savings Account (HSA)</a:t>
            </a:r>
          </a:p>
          <a:p>
            <a:pPr marL="438150" lvl="2" indent="0">
              <a:lnSpc>
                <a:spcPct val="90000"/>
              </a:lnSpc>
              <a:spcBef>
                <a:spcPts val="1000"/>
              </a:spcBef>
              <a:buClr>
                <a:srgbClr val="B86747"/>
              </a:buClr>
              <a:buSzPct val="85000"/>
            </a:pPr>
            <a:r>
              <a:rPr lang="en" sz="2000" dirty="0">
                <a:solidFill>
                  <a:srgbClr val="B86747"/>
                </a:solidFill>
                <a:latin typeface="Tahoma" panose="020B0604030504040204" pitchFamily="34" charset="0"/>
                <a:ea typeface="Tahoma" panose="020B0604030504040204" pitchFamily="34" charset="0"/>
                <a:cs typeface="Tahoma" panose="020B0604030504040204" pitchFamily="34" charset="0"/>
              </a:rPr>
              <a:t>An HSA is a type of personal savings account you can set up to pay certain health care costs. It allows you to put money away and withdraw it tax-free, as long as you use it for qualified medical expenses, like deductibles, co-payments, co-insurance, and more</a:t>
            </a:r>
            <a:r>
              <a:rPr lang="en-US" sz="2000" dirty="0">
                <a:solidFill>
                  <a:srgbClr val="B86747"/>
                </a:solidFill>
                <a:latin typeface="Tahoma" panose="020B0604030504040204" pitchFamily="34" charset="0"/>
                <a:ea typeface="Tahoma" panose="020B0604030504040204" pitchFamily="34" charset="0"/>
                <a:cs typeface="Tahoma" panose="020B0604030504040204" pitchFamily="34" charset="0"/>
              </a:rPr>
              <a:t>.</a:t>
            </a:r>
            <a:endParaRPr lang="en" sz="20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marL="457200" indent="-457200">
              <a:lnSpc>
                <a:spcPct val="90000"/>
              </a:lnSpc>
              <a:spcBef>
                <a:spcPts val="1000"/>
              </a:spcBef>
              <a:buClr>
                <a:srgbClr val="B86747"/>
              </a:buClr>
              <a:buSzPct val="85000"/>
              <a:buFont typeface="Wingdings" panose="05000000000000000000" pitchFamily="2" charset="2"/>
              <a:buChar char="§"/>
            </a:pPr>
            <a:endParaRPr lang="en-US" altLang="en-US" sz="20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marL="457200" lvl="2" indent="-457200">
              <a:lnSpc>
                <a:spcPct val="90000"/>
              </a:lnSpc>
              <a:spcBef>
                <a:spcPts val="1000"/>
              </a:spcBef>
              <a:buClr>
                <a:srgbClr val="B86747"/>
              </a:buClr>
              <a:buSzPct val="85000"/>
              <a:buFont typeface="Wingdings" panose="05000000000000000000" pitchFamily="2" charset="2"/>
              <a:buChar char="§"/>
            </a:pPr>
            <a:r>
              <a:rPr lang="en-US" altLang="en-US" sz="2000" b="1"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Health Reimbursement Account (HRA)</a:t>
            </a:r>
          </a:p>
          <a:p>
            <a:pPr marL="457200" lvl="3" indent="0">
              <a:lnSpc>
                <a:spcPct val="90000"/>
              </a:lnSpc>
              <a:spcBef>
                <a:spcPts val="1000"/>
              </a:spcBef>
              <a:buClr>
                <a:srgbClr val="B86747"/>
              </a:buClr>
              <a:buSzPct val="85000"/>
            </a:pPr>
            <a:r>
              <a:rPr lang="en-US" sz="2000" dirty="0">
                <a:solidFill>
                  <a:srgbClr val="B86747"/>
                </a:solidFill>
                <a:latin typeface="Tahoma" panose="020B0604030504040204" pitchFamily="34" charset="0"/>
                <a:ea typeface="Tahoma" panose="020B0604030504040204" pitchFamily="34" charset="0"/>
                <a:cs typeface="Tahoma" panose="020B0604030504040204" pitchFamily="34" charset="0"/>
              </a:rPr>
              <a:t>An HRA is an account that your employer funds, and you can reimburse yourself for certain medical, dental or vision expenses.</a:t>
            </a:r>
          </a:p>
        </p:txBody>
      </p:sp>
      <p:pic>
        <p:nvPicPr>
          <p:cNvPr id="3" name="Audio 2">
            <a:hlinkClick r:id="" action="ppaction://media"/>
            <a:extLst>
              <a:ext uri="{FF2B5EF4-FFF2-40B4-BE49-F238E27FC236}">
                <a16:creationId xmlns:a16="http://schemas.microsoft.com/office/drawing/2014/main" id="{A1FB48BA-B261-440B-BD0A-89A31E1F90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470820858"/>
      </p:ext>
    </p:extLst>
  </p:cSld>
  <p:clrMapOvr>
    <a:masterClrMapping/>
  </p:clrMapOvr>
  <mc:AlternateContent xmlns:mc="http://schemas.openxmlformats.org/markup-compatibility/2006">
    <mc:Choice xmlns:p14="http://schemas.microsoft.com/office/powerpoint/2010/main" Requires="p14">
      <p:transition spd="slow" p14:dur="2000" advTm="57302"/>
    </mc:Choice>
    <mc:Fallback>
      <p:transition spd="slow" advTm="57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p:nvPr>
        </p:nvSpPr>
        <p:spPr>
          <a:xfrm>
            <a:off x="472440" y="1"/>
            <a:ext cx="8502884" cy="876692"/>
          </a:xfrm>
        </p:spPr>
        <p:txBody>
          <a:bodyPr>
            <a:norm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Consumer-Driven Health Plans</a:t>
            </a:r>
          </a:p>
        </p:txBody>
      </p:sp>
      <p:pic>
        <p:nvPicPr>
          <p:cNvPr id="2" name="Picture 1">
            <a:extLst>
              <a:ext uri="{FF2B5EF4-FFF2-40B4-BE49-F238E27FC236}">
                <a16:creationId xmlns:a16="http://schemas.microsoft.com/office/drawing/2014/main" id="{6FC5AC89-F3D3-9714-4A60-98D1758F7BEC}"/>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7" name="Rectangle 3">
            <a:extLst>
              <a:ext uri="{FF2B5EF4-FFF2-40B4-BE49-F238E27FC236}">
                <a16:creationId xmlns:a16="http://schemas.microsoft.com/office/drawing/2014/main" id="{F5B4EF4B-07C9-4FB9-A051-D79957EA2797}"/>
              </a:ext>
            </a:extLst>
          </p:cNvPr>
          <p:cNvSpPr>
            <a:spLocks noChangeArrowheads="1"/>
          </p:cNvSpPr>
          <p:nvPr/>
        </p:nvSpPr>
        <p:spPr bwMode="auto">
          <a:xfrm>
            <a:off x="472440" y="1059902"/>
            <a:ext cx="11308228" cy="4116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marL="342900" indent="-342900">
              <a:defRPr sz="4200">
                <a:solidFill>
                  <a:srgbClr val="000000"/>
                </a:solidFill>
                <a:latin typeface="GillSans" pitchFamily="34" charset="0"/>
                <a:ea typeface="ヒラギノ角ゴ ProN W3"/>
                <a:cs typeface="ヒラギノ角ゴ ProN W3"/>
                <a:sym typeface="GillSans" pitchFamily="34" charset="0"/>
              </a:defRPr>
            </a:lvl1pPr>
            <a:lvl2pPr marL="342900" indent="-342900">
              <a:defRPr sz="4200">
                <a:solidFill>
                  <a:srgbClr val="000000"/>
                </a:solidFill>
                <a:latin typeface="GillSans" pitchFamily="34" charset="0"/>
                <a:ea typeface="ヒラギノ角ゴ ProN W3"/>
                <a:cs typeface="ヒラギノ角ゴ ProN W3"/>
                <a:sym typeface="GillSans" pitchFamily="34" charset="0"/>
              </a:defRPr>
            </a:lvl2pPr>
            <a:lvl3pPr marL="781050" indent="-342900">
              <a:defRPr sz="4200">
                <a:solidFill>
                  <a:srgbClr val="000000"/>
                </a:solidFill>
                <a:latin typeface="GillSans" pitchFamily="34" charset="0"/>
                <a:ea typeface="ヒラギノ角ゴ ProN W3"/>
                <a:cs typeface="ヒラギノ角ゴ ProN W3"/>
                <a:sym typeface="GillSans" pitchFamily="34" charset="0"/>
              </a:defRPr>
            </a:lvl3pPr>
            <a:lvl4pPr marL="1238250" indent="-342900">
              <a:defRPr sz="4200">
                <a:solidFill>
                  <a:srgbClr val="000000"/>
                </a:solidFill>
                <a:latin typeface="GillSans" pitchFamily="34" charset="0"/>
                <a:ea typeface="ヒラギノ角ゴ ProN W3"/>
                <a:cs typeface="ヒラギノ角ゴ ProN W3"/>
                <a:sym typeface="GillSans" pitchFamily="34" charset="0"/>
              </a:defRPr>
            </a:lvl4pPr>
            <a:lvl5pPr marL="2057400" indent="-228600">
              <a:defRPr sz="4200">
                <a:solidFill>
                  <a:srgbClr val="000000"/>
                </a:solidFill>
                <a:latin typeface="GillSans" pitchFamily="34" charset="0"/>
                <a:ea typeface="ヒラギノ角ゴ ProN W3"/>
                <a:cs typeface="ヒラギノ角ゴ ProN W3"/>
                <a:sym typeface="GillSans" pitchFamily="34" charset="0"/>
              </a:defRPr>
            </a:lvl5pPr>
            <a:lvl6pPr marL="25146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6pPr>
            <a:lvl7pPr marL="29718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7pPr>
            <a:lvl8pPr marL="34290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8pPr>
            <a:lvl9pPr marL="38862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9pPr>
          </a:lstStyle>
          <a:p>
            <a:pPr marL="438150" lvl="2" indent="0" eaLnBrk="1" hangingPunct="1">
              <a:spcBef>
                <a:spcPts val="800"/>
              </a:spcBef>
              <a:buSzPct val="100000"/>
            </a:pPr>
            <a:endParaRPr lang="en-US" altLang="en-US" sz="800" dirty="0">
              <a:latin typeface="Tahoma" panose="020B0604030504040204" pitchFamily="34" charset="0"/>
              <a:ea typeface="Tahoma" panose="020B0604030504040204" pitchFamily="34" charset="0"/>
              <a:cs typeface="Tahoma" panose="020B0604030504040204" pitchFamily="34" charset="0"/>
            </a:endParaRPr>
          </a:p>
          <a:p>
            <a:pPr marL="457200" lvl="2" indent="-457200">
              <a:lnSpc>
                <a:spcPct val="90000"/>
              </a:lnSpc>
              <a:spcBef>
                <a:spcPts val="1000"/>
              </a:spcBef>
              <a:buClr>
                <a:srgbClr val="B86747"/>
              </a:buClr>
              <a:buSzPct val="85000"/>
              <a:buFont typeface="Wingdings" panose="05000000000000000000" pitchFamily="2" charset="2"/>
              <a:buChar char="§"/>
            </a:pPr>
            <a:r>
              <a:rPr lang="en-US" altLang="en-US" sz="2000" b="1"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Flexible Spending Account (FSA)</a:t>
            </a:r>
          </a:p>
          <a:p>
            <a:pPr marL="457200" lvl="3" indent="0">
              <a:lnSpc>
                <a:spcPct val="90000"/>
              </a:lnSpc>
              <a:spcBef>
                <a:spcPts val="1000"/>
              </a:spcBef>
              <a:buClr>
                <a:srgbClr val="B86747"/>
              </a:buClr>
              <a:buSzPct val="85000"/>
            </a:pPr>
            <a:r>
              <a:rPr lang="en-US" sz="2000" dirty="0">
                <a:solidFill>
                  <a:srgbClr val="B86747"/>
                </a:solidFill>
                <a:latin typeface="Tahoma" panose="020B0604030504040204" pitchFamily="34" charset="0"/>
                <a:ea typeface="Tahoma" panose="020B0604030504040204" pitchFamily="34" charset="0"/>
                <a:cs typeface="Tahoma" panose="020B0604030504040204" pitchFamily="34" charset="0"/>
              </a:rPr>
              <a:t>An FSA is a special account you put money into that you use to pay for certain out-of-pocket health care costs. You don't pay taxes on this money. </a:t>
            </a:r>
            <a:endParaRPr lang="en-US" altLang="en-US" sz="20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marL="0" lvl="1" indent="0">
              <a:lnSpc>
                <a:spcPct val="90000"/>
              </a:lnSpc>
              <a:spcBef>
                <a:spcPts val="1000"/>
              </a:spcBef>
              <a:buClr>
                <a:srgbClr val="B86747"/>
              </a:buClr>
              <a:buSzPct val="85000"/>
              <a:buFont typeface="Wingdings" panose="05000000000000000000" pitchFamily="2" charset="2"/>
              <a:buChar char="§"/>
            </a:pPr>
            <a:endParaRPr lang="en-US" altLang="en-US" sz="20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endParaRPr>
          </a:p>
          <a:p>
            <a:pPr marL="0" lvl="1" indent="0">
              <a:spcBef>
                <a:spcPts val="800"/>
              </a:spcBef>
              <a:buSzPct val="100000"/>
            </a:pPr>
            <a:endParaRPr lang="en-US" altLang="en-US" sz="1600" b="1" dirty="0">
              <a:latin typeface="Tahoma"/>
              <a:sym typeface="Calibri" panose="020F0502020204030204" pitchFamily="34" charset="0"/>
            </a:endParaRPr>
          </a:p>
          <a:p>
            <a:pPr marL="0" lvl="1" indent="0">
              <a:spcBef>
                <a:spcPts val="800"/>
              </a:spcBef>
              <a:buSzPct val="100000"/>
            </a:pPr>
            <a:r>
              <a:rPr lang="en-US" altLang="en-US" sz="1600" b="1" dirty="0">
                <a:latin typeface="Tahoma"/>
                <a:sym typeface="Calibri" panose="020F0502020204030204" pitchFamily="34" charset="0"/>
              </a:rPr>
              <a:t>       </a:t>
            </a:r>
            <a:r>
              <a:rPr lang="en-US" altLang="en-US" sz="2000" b="1"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Note: </a:t>
            </a:r>
            <a:r>
              <a:rPr lang="en-US" altLang="en-US" sz="20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Specific qualified medical expenses for all CDHPs vary by plan.</a:t>
            </a:r>
          </a:p>
          <a:p>
            <a:pPr marL="0" lvl="1" indent="0">
              <a:spcBef>
                <a:spcPts val="800"/>
              </a:spcBef>
              <a:buSzPct val="100000"/>
            </a:pPr>
            <a:endParaRPr lang="en-US" altLang="en-US" sz="1600" dirty="0">
              <a:latin typeface="Tahoma"/>
              <a:sym typeface="Calibri" panose="020F0502020204030204" pitchFamily="34" charset="0"/>
            </a:endParaRPr>
          </a:p>
          <a:p>
            <a:pPr marL="0" lvl="1" indent="0">
              <a:spcBef>
                <a:spcPts val="800"/>
              </a:spcBef>
              <a:buSzPct val="100000"/>
            </a:pPr>
            <a:r>
              <a:rPr lang="en-US" altLang="en-US" sz="20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      Which option is available to you through your employer and might be right for you?</a:t>
            </a:r>
            <a:endParaRPr lang="en-US" altLang="en-US" sz="1600" dirty="0">
              <a:latin typeface="Tahoma"/>
              <a:sym typeface="Calibri" panose="020F0502020204030204" pitchFamily="34" charset="0"/>
            </a:endParaRPr>
          </a:p>
          <a:p>
            <a:pPr marL="0" lvl="1" indent="0">
              <a:spcBef>
                <a:spcPts val="800"/>
              </a:spcBef>
              <a:buSzPct val="100000"/>
            </a:pPr>
            <a:endParaRPr lang="en-US" altLang="en-US" sz="1600" dirty="0">
              <a:latin typeface="Tahoma"/>
              <a:sym typeface="Calibri" panose="020F0502020204030204" pitchFamily="34" charset="0"/>
            </a:endParaRPr>
          </a:p>
          <a:p>
            <a:pPr marL="0" lvl="1" indent="0">
              <a:spcBef>
                <a:spcPts val="800"/>
              </a:spcBef>
              <a:buSzPct val="100000"/>
            </a:pPr>
            <a:endParaRPr lang="en-US" altLang="en-US" sz="1600" dirty="0">
              <a:latin typeface="Tahoma"/>
              <a:sym typeface="Calibri" panose="020F0502020204030204" pitchFamily="34" charset="0"/>
            </a:endParaRPr>
          </a:p>
          <a:p>
            <a:pPr marL="0" lvl="1" indent="0">
              <a:spcBef>
                <a:spcPts val="800"/>
              </a:spcBef>
              <a:buSzPct val="100000"/>
            </a:pPr>
            <a:endParaRPr lang="en-US" altLang="en-US" sz="1600" dirty="0">
              <a:latin typeface="Tahoma"/>
              <a:sym typeface="Calibri" panose="020F0502020204030204" pitchFamily="34" charset="0"/>
            </a:endParaRPr>
          </a:p>
        </p:txBody>
      </p:sp>
      <p:pic>
        <p:nvPicPr>
          <p:cNvPr id="3" name="Audio 2">
            <a:hlinkClick r:id="" action="ppaction://media"/>
            <a:extLst>
              <a:ext uri="{FF2B5EF4-FFF2-40B4-BE49-F238E27FC236}">
                <a16:creationId xmlns:a16="http://schemas.microsoft.com/office/drawing/2014/main" id="{B8B4F009-72F0-4C0A-874A-728691AD5A1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636602075"/>
      </p:ext>
    </p:extLst>
  </p:cSld>
  <p:clrMapOvr>
    <a:masterClrMapping/>
  </p:clrMapOvr>
  <mc:AlternateContent xmlns:mc="http://schemas.openxmlformats.org/markup-compatibility/2006">
    <mc:Choice xmlns:p14="http://schemas.microsoft.com/office/powerpoint/2010/main" Requires="p14">
      <p:transition spd="slow" p14:dur="2000" advTm="35074"/>
    </mc:Choice>
    <mc:Fallback>
      <p:transition spd="slow" advTm="35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p:nvPr>
        </p:nvSpPr>
        <p:spPr>
          <a:xfrm>
            <a:off x="472440" y="1"/>
            <a:ext cx="9213098" cy="876692"/>
          </a:xfrm>
        </p:spPr>
        <p:txBody>
          <a:bodyPr>
            <a:norm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High-Deductible Health Plans (HDHPs)</a:t>
            </a:r>
          </a:p>
        </p:txBody>
      </p:sp>
      <p:pic>
        <p:nvPicPr>
          <p:cNvPr id="2" name="Picture 1">
            <a:extLst>
              <a:ext uri="{FF2B5EF4-FFF2-40B4-BE49-F238E27FC236}">
                <a16:creationId xmlns:a16="http://schemas.microsoft.com/office/drawing/2014/main" id="{6FC5AC89-F3D3-9714-4A60-98D1758F7BEC}"/>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6" name="Rectangle 3">
            <a:extLst>
              <a:ext uri="{FF2B5EF4-FFF2-40B4-BE49-F238E27FC236}">
                <a16:creationId xmlns:a16="http://schemas.microsoft.com/office/drawing/2014/main" id="{4F90AB14-6F37-4E5D-B4A4-8EF63E608FA6}"/>
              </a:ext>
            </a:extLst>
          </p:cNvPr>
          <p:cNvSpPr>
            <a:spLocks noChangeArrowheads="1"/>
          </p:cNvSpPr>
          <p:nvPr/>
        </p:nvSpPr>
        <p:spPr bwMode="auto">
          <a:xfrm>
            <a:off x="559293" y="1232137"/>
            <a:ext cx="10022890" cy="3278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4200">
                <a:solidFill>
                  <a:srgbClr val="000000"/>
                </a:solidFill>
                <a:latin typeface="GillSans" pitchFamily="34" charset="0"/>
                <a:ea typeface="ヒラギノ角ゴ ProN W3"/>
                <a:cs typeface="ヒラギノ角ゴ ProN W3"/>
                <a:sym typeface="GillSans" pitchFamily="34" charset="0"/>
              </a:defRPr>
            </a:lvl1pPr>
            <a:lvl2pPr marL="342900" indent="-342900">
              <a:defRPr sz="4200">
                <a:solidFill>
                  <a:srgbClr val="000000"/>
                </a:solidFill>
                <a:latin typeface="GillSans" pitchFamily="34" charset="0"/>
                <a:ea typeface="ヒラギノ角ゴ ProN W3"/>
                <a:cs typeface="ヒラギノ角ゴ ProN W3"/>
                <a:sym typeface="GillSans" pitchFamily="34" charset="0"/>
              </a:defRPr>
            </a:lvl2pPr>
            <a:lvl3pPr marL="781050" indent="-342900">
              <a:defRPr sz="4200">
                <a:solidFill>
                  <a:srgbClr val="000000"/>
                </a:solidFill>
                <a:latin typeface="GillSans" pitchFamily="34" charset="0"/>
                <a:ea typeface="ヒラギノ角ゴ ProN W3"/>
                <a:cs typeface="ヒラギノ角ゴ ProN W3"/>
                <a:sym typeface="GillSans" pitchFamily="34" charset="0"/>
              </a:defRPr>
            </a:lvl3pPr>
            <a:lvl4pPr marL="1238250" indent="-342900">
              <a:defRPr sz="4200">
                <a:solidFill>
                  <a:srgbClr val="000000"/>
                </a:solidFill>
                <a:latin typeface="GillSans" pitchFamily="34" charset="0"/>
                <a:ea typeface="ヒラギノ角ゴ ProN W3"/>
                <a:cs typeface="ヒラギノ角ゴ ProN W3"/>
                <a:sym typeface="GillSans" pitchFamily="34" charset="0"/>
              </a:defRPr>
            </a:lvl4pPr>
            <a:lvl5pPr marL="2057400" indent="-228600">
              <a:defRPr sz="4200">
                <a:solidFill>
                  <a:srgbClr val="000000"/>
                </a:solidFill>
                <a:latin typeface="GillSans" pitchFamily="34" charset="0"/>
                <a:ea typeface="ヒラギノ角ゴ ProN W3"/>
                <a:cs typeface="ヒラギノ角ゴ ProN W3"/>
                <a:sym typeface="GillSans" pitchFamily="34" charset="0"/>
              </a:defRPr>
            </a:lvl5pPr>
            <a:lvl6pPr marL="25146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6pPr>
            <a:lvl7pPr marL="29718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7pPr>
            <a:lvl8pPr marL="34290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8pPr>
            <a:lvl9pPr marL="38862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9pPr>
          </a:lstStyle>
          <a:p>
            <a:pPr>
              <a:spcBef>
                <a:spcPts val="800"/>
              </a:spcBef>
              <a:buSzPct val="100000"/>
              <a:buFont typeface="Wingdings" panose="05000000000000000000" pitchFamily="2" charset="2"/>
              <a:buChar char="§"/>
            </a:pPr>
            <a:r>
              <a:rPr lang="en-US" sz="2000" dirty="0">
                <a:solidFill>
                  <a:srgbClr val="B86747"/>
                </a:solidFill>
                <a:latin typeface="Tahoma" panose="020B0604030504040204" pitchFamily="34" charset="0"/>
                <a:ea typeface="Tahoma" panose="020B0604030504040204" pitchFamily="34" charset="0"/>
                <a:cs typeface="Tahoma" panose="020B0604030504040204" pitchFamily="34" charset="0"/>
              </a:rPr>
              <a:t>A </a:t>
            </a:r>
            <a:r>
              <a:rPr lang="en-US" sz="2000" b="1" dirty="0">
                <a:solidFill>
                  <a:srgbClr val="B86747"/>
                </a:solidFill>
                <a:latin typeface="Tahoma" panose="020B0604030504040204" pitchFamily="34" charset="0"/>
                <a:ea typeface="Tahoma" panose="020B0604030504040204" pitchFamily="34" charset="0"/>
                <a:cs typeface="Tahoma" panose="020B0604030504040204" pitchFamily="34" charset="0"/>
              </a:rPr>
              <a:t>HDHP</a:t>
            </a:r>
            <a:r>
              <a:rPr lang="en-US" sz="2000" dirty="0">
                <a:solidFill>
                  <a:srgbClr val="B86747"/>
                </a:solidFill>
                <a:latin typeface="Tahoma" panose="020B0604030504040204" pitchFamily="34" charset="0"/>
                <a:ea typeface="Tahoma" panose="020B0604030504040204" pitchFamily="34" charset="0"/>
                <a:cs typeface="Tahoma" panose="020B0604030504040204" pitchFamily="34" charset="0"/>
              </a:rPr>
              <a:t> is a plan with a higher deductible than a traditional insurance plan. </a:t>
            </a:r>
          </a:p>
          <a:p>
            <a:pPr>
              <a:spcBef>
                <a:spcPts val="800"/>
              </a:spcBef>
              <a:buSzPct val="100000"/>
              <a:buFont typeface="Wingdings" panose="05000000000000000000" pitchFamily="2" charset="2"/>
              <a:buChar char="§"/>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a:spcBef>
                <a:spcPts val="800"/>
              </a:spcBef>
              <a:buSzPct val="100000"/>
              <a:buFont typeface="Wingdings" panose="05000000000000000000" pitchFamily="2" charset="2"/>
              <a:buChar char="§"/>
            </a:pPr>
            <a:r>
              <a:rPr lang="en-US" sz="2000" dirty="0">
                <a:solidFill>
                  <a:srgbClr val="B86747"/>
                </a:solidFill>
                <a:latin typeface="Tahoma" panose="020B0604030504040204" pitchFamily="34" charset="0"/>
                <a:ea typeface="Tahoma" panose="020B0604030504040204" pitchFamily="34" charset="0"/>
                <a:cs typeface="Tahoma" panose="020B0604030504040204" pitchFamily="34" charset="0"/>
              </a:rPr>
              <a:t>The monthly premium is usually lower, but you pay more health care costs yourself (deductible) before the insurance company starts to pay its share (co-insurance).</a:t>
            </a:r>
          </a:p>
          <a:p>
            <a:pPr>
              <a:spcBef>
                <a:spcPts val="800"/>
              </a:spcBef>
              <a:buSzPct val="100000"/>
              <a:buFont typeface="Wingdings" panose="05000000000000000000" pitchFamily="2" charset="2"/>
              <a:buChar char="§"/>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a:spcBef>
                <a:spcPts val="800"/>
              </a:spcBef>
              <a:buSzPct val="100000"/>
              <a:buFont typeface="Wingdings" panose="05000000000000000000" pitchFamily="2" charset="2"/>
              <a:buChar char="§"/>
            </a:pPr>
            <a:r>
              <a:rPr lang="en-US" sz="2000" dirty="0">
                <a:solidFill>
                  <a:srgbClr val="B86747"/>
                </a:solidFill>
                <a:latin typeface="Tahoma" panose="020B0604030504040204" pitchFamily="34" charset="0"/>
                <a:ea typeface="Tahoma" panose="020B0604030504040204" pitchFamily="34" charset="0"/>
                <a:cs typeface="Tahoma" panose="020B0604030504040204" pitchFamily="34" charset="0"/>
              </a:rPr>
              <a:t>An HDHP can be combined with a health savings account, allowing you to pay for certain medical expenses with money you don’t pay taxes on.</a:t>
            </a:r>
          </a:p>
          <a:p>
            <a:pPr>
              <a:spcBef>
                <a:spcPts val="800"/>
              </a:spcBef>
              <a:buSzPct val="100000"/>
              <a:buFont typeface="Wingdings" panose="05000000000000000000" pitchFamily="2" charset="2"/>
              <a:buChar char="§"/>
            </a:pPr>
            <a:endParaRPr lang="en-US" sz="1800" dirty="0">
              <a:latin typeface="Tahoma" panose="020B0604030504040204" pitchFamily="34" charset="0"/>
              <a:ea typeface="Tahoma" panose="020B0604030504040204" pitchFamily="34" charset="0"/>
              <a:cs typeface="Tahoma" panose="020B0604030504040204" pitchFamily="34" charset="0"/>
            </a:endParaRPr>
          </a:p>
        </p:txBody>
      </p:sp>
      <p:pic>
        <p:nvPicPr>
          <p:cNvPr id="3" name="Audio 2">
            <a:hlinkClick r:id="" action="ppaction://media"/>
            <a:extLst>
              <a:ext uri="{FF2B5EF4-FFF2-40B4-BE49-F238E27FC236}">
                <a16:creationId xmlns:a16="http://schemas.microsoft.com/office/drawing/2014/main" id="{4B39351C-6358-4F4C-8F59-9EF9BF112DF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252776054"/>
      </p:ext>
    </p:extLst>
  </p:cSld>
  <p:clrMapOvr>
    <a:masterClrMapping/>
  </p:clrMapOvr>
  <mc:AlternateContent xmlns:mc="http://schemas.openxmlformats.org/markup-compatibility/2006">
    <mc:Choice xmlns:p14="http://schemas.microsoft.com/office/powerpoint/2010/main" Requires="p14">
      <p:transition spd="slow" p14:dur="2000" advTm="38073"/>
    </mc:Choice>
    <mc:Fallback>
      <p:transition spd="slow" advTm="380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p:nvPr>
        </p:nvSpPr>
        <p:spPr>
          <a:xfrm>
            <a:off x="472440" y="1"/>
            <a:ext cx="9213098" cy="876692"/>
          </a:xfrm>
        </p:spPr>
        <p:txBody>
          <a:bodyPr>
            <a:norm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High-Deductible Health Plans (HDHPs)</a:t>
            </a:r>
          </a:p>
        </p:txBody>
      </p:sp>
      <p:pic>
        <p:nvPicPr>
          <p:cNvPr id="2" name="Picture 1">
            <a:extLst>
              <a:ext uri="{FF2B5EF4-FFF2-40B4-BE49-F238E27FC236}">
                <a16:creationId xmlns:a16="http://schemas.microsoft.com/office/drawing/2014/main" id="{6FC5AC89-F3D3-9714-4A60-98D1758F7BEC}"/>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7" name="Rectangle 3">
            <a:extLst>
              <a:ext uri="{FF2B5EF4-FFF2-40B4-BE49-F238E27FC236}">
                <a16:creationId xmlns:a16="http://schemas.microsoft.com/office/drawing/2014/main" id="{E72F3A55-F34E-4968-9C76-9674E6631CBF}"/>
              </a:ext>
            </a:extLst>
          </p:cNvPr>
          <p:cNvSpPr>
            <a:spLocks noChangeArrowheads="1"/>
          </p:cNvSpPr>
          <p:nvPr/>
        </p:nvSpPr>
        <p:spPr bwMode="auto">
          <a:xfrm>
            <a:off x="584718" y="1162921"/>
            <a:ext cx="10059607" cy="4332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4200">
                <a:solidFill>
                  <a:srgbClr val="000000"/>
                </a:solidFill>
                <a:latin typeface="GillSans" pitchFamily="34" charset="0"/>
                <a:ea typeface="ヒラギノ角ゴ ProN W3"/>
                <a:cs typeface="ヒラギノ角ゴ ProN W3"/>
                <a:sym typeface="GillSans" pitchFamily="34" charset="0"/>
              </a:defRPr>
            </a:lvl1pPr>
            <a:lvl2pPr marL="342900" indent="-342900">
              <a:defRPr sz="4200">
                <a:solidFill>
                  <a:srgbClr val="000000"/>
                </a:solidFill>
                <a:latin typeface="GillSans" pitchFamily="34" charset="0"/>
                <a:ea typeface="ヒラギノ角ゴ ProN W3"/>
                <a:cs typeface="ヒラギノ角ゴ ProN W3"/>
                <a:sym typeface="GillSans" pitchFamily="34" charset="0"/>
              </a:defRPr>
            </a:lvl2pPr>
            <a:lvl3pPr marL="781050" indent="-342900">
              <a:defRPr sz="4200">
                <a:solidFill>
                  <a:srgbClr val="000000"/>
                </a:solidFill>
                <a:latin typeface="GillSans" pitchFamily="34" charset="0"/>
                <a:ea typeface="ヒラギノ角ゴ ProN W3"/>
                <a:cs typeface="ヒラギノ角ゴ ProN W3"/>
                <a:sym typeface="GillSans" pitchFamily="34" charset="0"/>
              </a:defRPr>
            </a:lvl3pPr>
            <a:lvl4pPr marL="1238250" indent="-342900">
              <a:defRPr sz="4200">
                <a:solidFill>
                  <a:srgbClr val="000000"/>
                </a:solidFill>
                <a:latin typeface="GillSans" pitchFamily="34" charset="0"/>
                <a:ea typeface="ヒラギノ角ゴ ProN W3"/>
                <a:cs typeface="ヒラギノ角ゴ ProN W3"/>
                <a:sym typeface="GillSans" pitchFamily="34" charset="0"/>
              </a:defRPr>
            </a:lvl4pPr>
            <a:lvl5pPr marL="2057400" indent="-228600">
              <a:defRPr sz="4200">
                <a:solidFill>
                  <a:srgbClr val="000000"/>
                </a:solidFill>
                <a:latin typeface="GillSans" pitchFamily="34" charset="0"/>
                <a:ea typeface="ヒラギノ角ゴ ProN W3"/>
                <a:cs typeface="ヒラギノ角ゴ ProN W3"/>
                <a:sym typeface="GillSans" pitchFamily="34" charset="0"/>
              </a:defRPr>
            </a:lvl5pPr>
            <a:lvl6pPr marL="25146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6pPr>
            <a:lvl7pPr marL="29718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7pPr>
            <a:lvl8pPr marL="34290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8pPr>
            <a:lvl9pPr marL="38862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9pPr>
          </a:lstStyle>
          <a:p>
            <a:pPr>
              <a:spcBef>
                <a:spcPts val="800"/>
              </a:spcBef>
              <a:buSzPct val="100000"/>
              <a:buFont typeface="Wingdings" panose="05000000000000000000" pitchFamily="2" charset="2"/>
              <a:buChar char="§"/>
            </a:pPr>
            <a:endParaRPr lang="en-US" sz="1800" b="1" dirty="0">
              <a:latin typeface="Tahoma" panose="020B0604030504040204" pitchFamily="34" charset="0"/>
              <a:ea typeface="Tahoma" panose="020B0604030504040204" pitchFamily="34" charset="0"/>
              <a:cs typeface="Tahoma" panose="020B0604030504040204" pitchFamily="34" charset="0"/>
            </a:endParaRPr>
          </a:p>
          <a:p>
            <a:pPr>
              <a:spcBef>
                <a:spcPts val="800"/>
              </a:spcBef>
              <a:buSzPct val="100000"/>
              <a:buFont typeface="Wingdings" panose="05000000000000000000" pitchFamily="2" charset="2"/>
              <a:buChar char="§"/>
            </a:pPr>
            <a:r>
              <a:rPr lang="en-US" sz="2000" b="1" dirty="0">
                <a:solidFill>
                  <a:srgbClr val="B86747"/>
                </a:solidFill>
                <a:latin typeface="Tahoma" panose="020B0604030504040204" pitchFamily="34" charset="0"/>
                <a:ea typeface="Tahoma" panose="020B0604030504040204" pitchFamily="34" charset="0"/>
                <a:cs typeface="Tahoma" panose="020B0604030504040204" pitchFamily="34" charset="0"/>
              </a:rPr>
              <a:t>For 2023</a:t>
            </a:r>
            <a:r>
              <a:rPr lang="en-US" sz="2000" dirty="0">
                <a:solidFill>
                  <a:srgbClr val="B86747"/>
                </a:solidFill>
                <a:latin typeface="Tahoma" panose="020B0604030504040204" pitchFamily="34" charset="0"/>
                <a:ea typeface="Tahoma" panose="020B0604030504040204" pitchFamily="34" charset="0"/>
                <a:cs typeface="Tahoma" panose="020B0604030504040204" pitchFamily="34" charset="0"/>
              </a:rPr>
              <a:t>, the IRS defines a high deductible health plan as any plan with a deductible of at least $1,500 for an individual or $3,000 for a family.</a:t>
            </a:r>
          </a:p>
          <a:p>
            <a:pPr>
              <a:spcBef>
                <a:spcPts val="800"/>
              </a:spcBef>
              <a:buSzPct val="100000"/>
              <a:buFont typeface="Wingdings" panose="05000000000000000000" pitchFamily="2" charset="2"/>
              <a:buChar char="§"/>
            </a:pPr>
            <a:endParaRPr lang="en-US" sz="20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a:spcBef>
                <a:spcPts val="800"/>
              </a:spcBef>
              <a:buSzPct val="100000"/>
              <a:buFont typeface="Wingdings" panose="05000000000000000000" pitchFamily="2" charset="2"/>
              <a:buChar char="§"/>
            </a:pPr>
            <a:r>
              <a:rPr lang="en-US" sz="2000" dirty="0">
                <a:solidFill>
                  <a:srgbClr val="B86747"/>
                </a:solidFill>
                <a:latin typeface="Tahoma" panose="020B0604030504040204" pitchFamily="34" charset="0"/>
                <a:ea typeface="Tahoma" panose="020B0604030504040204" pitchFamily="34" charset="0"/>
                <a:cs typeface="Tahoma" panose="020B0604030504040204" pitchFamily="34" charset="0"/>
              </a:rPr>
              <a:t>A HDHP’s total yearly out-of-pocket expenses (including deductibles, co-payments, and co-insurance) for covered, in-network services can’t be more than $7,500 for an individual or $15,000 for a family.</a:t>
            </a:r>
          </a:p>
          <a:p>
            <a:pPr>
              <a:spcBef>
                <a:spcPts val="800"/>
              </a:spcBef>
              <a:buSzPct val="100000"/>
              <a:buFont typeface="Wingdings" panose="05000000000000000000" pitchFamily="2" charset="2"/>
              <a:buChar char="§"/>
            </a:pPr>
            <a:endParaRPr lang="en-US" altLang="en-US" sz="1200" dirty="0">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endParaRPr>
          </a:p>
          <a:p>
            <a:pPr marL="0" indent="0">
              <a:spcBef>
                <a:spcPts val="800"/>
              </a:spcBef>
              <a:buSzPct val="100000"/>
            </a:pPr>
            <a:endParaRPr lang="en-US" altLang="en-US" sz="1600" b="1" i="1" dirty="0">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endParaRPr>
          </a:p>
          <a:p>
            <a:pPr marL="0" indent="0">
              <a:spcBef>
                <a:spcPts val="800"/>
              </a:spcBef>
              <a:buSzPct val="100000"/>
            </a:pPr>
            <a:r>
              <a:rPr lang="en-US" altLang="en-US" sz="1600" b="1" i="1"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Resource - </a:t>
            </a:r>
            <a:r>
              <a:rPr lang="en-US" altLang="en-US" sz="1600" dirty="0">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hlinkClick r:id="rId5"/>
              </a:rPr>
              <a:t>https://www.irs.gov/pub/irs-drop/rp-22-24.pdf</a:t>
            </a:r>
            <a:r>
              <a:rPr lang="en-US" altLang="en-US" sz="1600" dirty="0">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 </a:t>
            </a:r>
          </a:p>
        </p:txBody>
      </p:sp>
      <p:pic>
        <p:nvPicPr>
          <p:cNvPr id="3" name="Audio 2">
            <a:hlinkClick r:id="" action="ppaction://media"/>
            <a:extLst>
              <a:ext uri="{FF2B5EF4-FFF2-40B4-BE49-F238E27FC236}">
                <a16:creationId xmlns:a16="http://schemas.microsoft.com/office/drawing/2014/main" id="{32348A7C-1C2A-440E-A097-9C5C7FECCAC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258229144"/>
      </p:ext>
    </p:extLst>
  </p:cSld>
  <p:clrMapOvr>
    <a:masterClrMapping/>
  </p:clrMapOvr>
  <mc:AlternateContent xmlns:mc="http://schemas.openxmlformats.org/markup-compatibility/2006">
    <mc:Choice xmlns:p14="http://schemas.microsoft.com/office/powerpoint/2010/main" Requires="p14">
      <p:transition spd="slow" p14:dur="2000" advTm="41488"/>
    </mc:Choice>
    <mc:Fallback>
      <p:transition spd="slow" advTm="414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p:nvPr>
        </p:nvSpPr>
        <p:spPr>
          <a:xfrm>
            <a:off x="472440" y="1"/>
            <a:ext cx="10515600"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Introduction</a:t>
            </a:r>
          </a:p>
        </p:txBody>
      </p:sp>
      <p:pic>
        <p:nvPicPr>
          <p:cNvPr id="2" name="Picture 1">
            <a:extLst>
              <a:ext uri="{FF2B5EF4-FFF2-40B4-BE49-F238E27FC236}">
                <a16:creationId xmlns:a16="http://schemas.microsoft.com/office/drawing/2014/main" id="{15849A7A-89FA-2159-0725-9669A2FEB065}"/>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8" name="Rectangle 4">
            <a:extLst>
              <a:ext uri="{FF2B5EF4-FFF2-40B4-BE49-F238E27FC236}">
                <a16:creationId xmlns:a16="http://schemas.microsoft.com/office/drawing/2014/main" id="{947DD7B6-4AD6-4142-BDD4-6AFDDE7F86C4}"/>
              </a:ext>
            </a:extLst>
          </p:cNvPr>
          <p:cNvSpPr>
            <a:spLocks noChangeArrowheads="1"/>
          </p:cNvSpPr>
          <p:nvPr/>
        </p:nvSpPr>
        <p:spPr bwMode="auto">
          <a:xfrm>
            <a:off x="472441" y="987066"/>
            <a:ext cx="10515599" cy="4907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ts val="800"/>
              </a:spcBef>
              <a:buClr>
                <a:srgbClr val="FFFFFF"/>
              </a:buClr>
              <a:buSzPct val="100000"/>
              <a:buFont typeface="Arial" pitchFamily="34" charset="0"/>
              <a:buNone/>
              <a:defRPr/>
            </a:pPr>
            <a:endParaRPr lang="en-US" sz="800" dirty="0">
              <a:solidFill>
                <a:schemeClr val="tx1"/>
              </a:solidFill>
              <a:latin typeface="Calibri" pitchFamily="34" charset="0"/>
              <a:sym typeface="Calibri" pitchFamily="34" charset="0"/>
            </a:endParaRPr>
          </a:p>
          <a:p>
            <a:pPr marL="285750" indent="-285750" eaLnBrk="1" hangingPunct="1">
              <a:lnSpc>
                <a:spcPct val="90000"/>
              </a:lnSpc>
              <a:buFont typeface="Wingdings" panose="05000000000000000000" pitchFamily="2" charset="2"/>
              <a:buChar char="§"/>
              <a:defRPr/>
            </a:pPr>
            <a:r>
              <a:rPr lang="en-US" sz="2400" dirty="0">
                <a:solidFill>
                  <a:srgbClr val="B86747"/>
                </a:solidFill>
                <a:latin typeface="Tahoma" panose="020B0604030504040204" pitchFamily="34" charset="0"/>
                <a:ea typeface="Tahoma" panose="020B0604030504040204" pitchFamily="34" charset="0"/>
                <a:cs typeface="Tahoma" panose="020B0604030504040204" pitchFamily="34" charset="0"/>
              </a:rPr>
              <a:t>Understanding available health insurance options and how health insurance plans work can be challenging.</a:t>
            </a:r>
          </a:p>
          <a:p>
            <a:pPr marL="285750" indent="-285750" eaLnBrk="1" hangingPunct="1">
              <a:lnSpc>
                <a:spcPct val="90000"/>
              </a:lnSpc>
              <a:buFont typeface="Wingdings" panose="05000000000000000000" pitchFamily="2" charset="2"/>
              <a:buChar char="§"/>
              <a:defRPr/>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eaLnBrk="1" hangingPunct="1">
              <a:lnSpc>
                <a:spcPct val="90000"/>
              </a:lnSpc>
              <a:defRPr/>
            </a:pPr>
            <a:endParaRPr lang="en-US" sz="24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marL="285750" indent="-285750" eaLnBrk="1" hangingPunct="1">
              <a:lnSpc>
                <a:spcPct val="90000"/>
              </a:lnSpc>
              <a:buFont typeface="Wingdings" panose="05000000000000000000" pitchFamily="2" charset="2"/>
              <a:buChar char="§"/>
              <a:defRPr/>
            </a:pPr>
            <a:r>
              <a:rPr lang="en-US" sz="2400" dirty="0">
                <a:solidFill>
                  <a:srgbClr val="B86747"/>
                </a:solidFill>
                <a:latin typeface="Tahoma" panose="020B0604030504040204" pitchFamily="34" charset="0"/>
                <a:ea typeface="Tahoma" panose="020B0604030504040204" pitchFamily="34" charset="0"/>
                <a:cs typeface="Tahoma" panose="020B0604030504040204" pitchFamily="34" charset="0"/>
              </a:rPr>
              <a:t>Research options available to you, select the best health insurance policy for your individual needs, then understand how benefits under your policy are applied before you receive medical treatment.</a:t>
            </a:r>
          </a:p>
          <a:p>
            <a:pPr marL="285750" indent="-285750" eaLnBrk="1" hangingPunct="1">
              <a:lnSpc>
                <a:spcPct val="90000"/>
              </a:lnSpc>
              <a:buFont typeface="Wingdings" panose="05000000000000000000" pitchFamily="2" charset="2"/>
              <a:buChar char="§"/>
              <a:defRPr/>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endParaRPr>
          </a:p>
          <a:p>
            <a:pPr marL="285750" indent="-285750" eaLnBrk="1" hangingPunct="1">
              <a:lnSpc>
                <a:spcPct val="90000"/>
              </a:lnSpc>
              <a:buFont typeface="Wingdings" panose="05000000000000000000" pitchFamily="2" charset="2"/>
              <a:buChar char="§"/>
              <a:defRPr/>
            </a:pPr>
            <a:endParaRPr lang="en-US" sz="24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endParaRPr>
          </a:p>
          <a:p>
            <a:pPr marL="285750" indent="-285750" eaLnBrk="1" hangingPunct="1">
              <a:lnSpc>
                <a:spcPct val="90000"/>
              </a:lnSpc>
              <a:buFont typeface="Wingdings" panose="05000000000000000000" pitchFamily="2" charset="2"/>
              <a:buChar char="§"/>
              <a:defRPr/>
            </a:pPr>
            <a:r>
              <a:rPr lang="en-US" sz="24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rPr>
              <a:t>These are some general guidelines that will help you navigate the world of health insurance, regardless of which provider you visit.</a:t>
            </a:r>
          </a:p>
          <a:p>
            <a:pPr marL="285750" indent="-285750" eaLnBrk="1" hangingPunct="1">
              <a:lnSpc>
                <a:spcPct val="90000"/>
              </a:lnSpc>
              <a:buFont typeface="Wingdings" panose="05000000000000000000" pitchFamily="2" charset="2"/>
              <a:buChar char="§"/>
              <a:defRPr/>
            </a:pPr>
            <a:endParaRPr lang="en-US" sz="8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endParaRPr>
          </a:p>
          <a:p>
            <a:pPr marL="285750" indent="-285750" eaLnBrk="1" hangingPunct="1">
              <a:lnSpc>
                <a:spcPct val="90000"/>
              </a:lnSpc>
              <a:buFont typeface="Wingdings" panose="05000000000000000000" pitchFamily="2" charset="2"/>
              <a:buChar char="§"/>
              <a:defRPr/>
            </a:pPr>
            <a:endParaRPr lang="en-US" sz="24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endParaRPr>
          </a:p>
          <a:p>
            <a:pPr marL="285750" indent="-285750" eaLnBrk="1" hangingPunct="1">
              <a:lnSpc>
                <a:spcPct val="90000"/>
              </a:lnSpc>
              <a:buFont typeface="Wingdings" panose="05000000000000000000" pitchFamily="2" charset="2"/>
              <a:buChar char="§"/>
              <a:defRPr/>
            </a:pPr>
            <a:r>
              <a:rPr lang="en-US" sz="24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rPr>
              <a:t>The information in this presentation is applicable to employer-sponsored insurance and to insurance purchased on the federal exchange (also known as the “Marketplace”).</a:t>
            </a:r>
          </a:p>
          <a:p>
            <a:pPr marL="285750" indent="-285750" eaLnBrk="1" hangingPunct="1">
              <a:lnSpc>
                <a:spcPct val="90000"/>
              </a:lnSpc>
              <a:buFont typeface="Wingdings" panose="05000000000000000000" pitchFamily="2" charset="2"/>
              <a:buChar char="§"/>
              <a:defRPr/>
            </a:pPr>
            <a:endParaRPr lang="en-US" sz="24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itchFamily="34" charset="0"/>
            </a:endParaRPr>
          </a:p>
          <a:p>
            <a:pPr marL="285750" indent="-285750" eaLnBrk="1" hangingPunct="1">
              <a:lnSpc>
                <a:spcPct val="90000"/>
              </a:lnSpc>
              <a:buFont typeface="Wingdings" panose="05000000000000000000" pitchFamily="2" charset="2"/>
              <a:buChar char="§"/>
              <a:defRPr/>
            </a:pPr>
            <a:endParaRPr lang="en-US" sz="1800" dirty="0">
              <a:latin typeface="Tahoma" panose="020B0604030504040204" pitchFamily="34" charset="0"/>
              <a:ea typeface="Tahoma" panose="020B0604030504040204" pitchFamily="34" charset="0"/>
              <a:cs typeface="Tahoma" panose="020B0604030504040204" pitchFamily="34" charset="0"/>
              <a:sym typeface="Calibri" pitchFamily="34" charset="0"/>
            </a:endParaRPr>
          </a:p>
        </p:txBody>
      </p:sp>
      <p:pic>
        <p:nvPicPr>
          <p:cNvPr id="6" name="Audio 5">
            <a:hlinkClick r:id="" action="ppaction://media"/>
            <a:extLst>
              <a:ext uri="{FF2B5EF4-FFF2-40B4-BE49-F238E27FC236}">
                <a16:creationId xmlns:a16="http://schemas.microsoft.com/office/drawing/2014/main" id="{25A15F0F-2E1A-4101-96BA-EFAC5F838A3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360159641"/>
      </p:ext>
    </p:extLst>
  </p:cSld>
  <p:clrMapOvr>
    <a:masterClrMapping/>
  </p:clrMapOvr>
  <mc:AlternateContent xmlns:mc="http://schemas.openxmlformats.org/markup-compatibility/2006" xmlns:p14="http://schemas.microsoft.com/office/powerpoint/2010/main">
    <mc:Choice Requires="p14">
      <p:transition spd="slow" p14:dur="2000" advTm="44038"/>
    </mc:Choice>
    <mc:Fallback xmlns="">
      <p:transition spd="slow" advTm="440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6FC5AC89-F3D3-9714-4A60-98D1758F7BEC}"/>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7" name="Title 1">
            <a:extLst>
              <a:ext uri="{FF2B5EF4-FFF2-40B4-BE49-F238E27FC236}">
                <a16:creationId xmlns:a16="http://schemas.microsoft.com/office/drawing/2014/main" id="{DF260509-2280-4256-9221-4DCBC14893AF}"/>
              </a:ext>
            </a:extLst>
          </p:cNvPr>
          <p:cNvSpPr txBox="1">
            <a:spLocks/>
          </p:cNvSpPr>
          <p:nvPr/>
        </p:nvSpPr>
        <p:spPr>
          <a:xfrm>
            <a:off x="2398732" y="1882066"/>
            <a:ext cx="8077200" cy="270791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r>
              <a:rPr lang="en-US" sz="4800" strike="sngStrike" dirty="0">
                <a:solidFill>
                  <a:srgbClr val="FF0000"/>
                </a:solidFill>
                <a:latin typeface="Tahoma" panose="020B0604030504040204" pitchFamily="34" charset="0"/>
                <a:ea typeface="Tahoma" panose="020B0604030504040204" pitchFamily="34" charset="0"/>
                <a:cs typeface="Tahoma" panose="020B0604030504040204" pitchFamily="34" charset="0"/>
              </a:rPr>
            </a:br>
            <a:r>
              <a:rPr lang="en-US" sz="4800" b="1" dirty="0">
                <a:solidFill>
                  <a:srgbClr val="B86747"/>
                </a:solidFill>
                <a:latin typeface="Tahoma" panose="020B0604030504040204" pitchFamily="34" charset="0"/>
                <a:ea typeface="Tahoma" panose="020B0604030504040204" pitchFamily="34" charset="0"/>
                <a:cs typeface="Tahoma" panose="020B0604030504040204" pitchFamily="34" charset="0"/>
              </a:rPr>
              <a:t>Suggested questions to ask your health plan</a:t>
            </a:r>
          </a:p>
        </p:txBody>
      </p:sp>
      <p:pic>
        <p:nvPicPr>
          <p:cNvPr id="3" name="Audio 2">
            <a:hlinkClick r:id="" action="ppaction://media"/>
            <a:extLst>
              <a:ext uri="{FF2B5EF4-FFF2-40B4-BE49-F238E27FC236}">
                <a16:creationId xmlns:a16="http://schemas.microsoft.com/office/drawing/2014/main" id="{90D6DCFF-28F3-4DEA-BA50-A44B37EE7CA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755306389"/>
      </p:ext>
    </p:extLst>
  </p:cSld>
  <p:clrMapOvr>
    <a:masterClrMapping/>
  </p:clrMapOvr>
  <mc:AlternateContent xmlns:mc="http://schemas.openxmlformats.org/markup-compatibility/2006">
    <mc:Choice xmlns:p14="http://schemas.microsoft.com/office/powerpoint/2010/main" Requires="p14">
      <p:transition spd="slow" p14:dur="2000" advTm="11305"/>
    </mc:Choice>
    <mc:Fallback>
      <p:transition spd="slow" advTm="113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6FC5AC89-F3D3-9714-4A60-98D1758F7BEC}"/>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5" name="Title 1">
            <a:extLst>
              <a:ext uri="{FF2B5EF4-FFF2-40B4-BE49-F238E27FC236}">
                <a16:creationId xmlns:a16="http://schemas.microsoft.com/office/drawing/2014/main" id="{3523655B-8DD1-47EA-B1A1-0F857A85C02F}"/>
              </a:ext>
            </a:extLst>
          </p:cNvPr>
          <p:cNvSpPr>
            <a:spLocks noGrp="1"/>
          </p:cNvSpPr>
          <p:nvPr>
            <p:ph type="title"/>
          </p:nvPr>
        </p:nvSpPr>
        <p:spPr>
          <a:xfrm>
            <a:off x="472440" y="1"/>
            <a:ext cx="11583436" cy="876692"/>
          </a:xfrm>
        </p:spPr>
        <p:txBody>
          <a:bodyPr>
            <a:norm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Questions to Ask</a:t>
            </a:r>
          </a:p>
        </p:txBody>
      </p:sp>
      <p:sp>
        <p:nvSpPr>
          <p:cNvPr id="6" name="Rectangle 3">
            <a:extLst>
              <a:ext uri="{FF2B5EF4-FFF2-40B4-BE49-F238E27FC236}">
                <a16:creationId xmlns:a16="http://schemas.microsoft.com/office/drawing/2014/main" id="{1F3EA9B2-E670-4780-ADAA-7BE3FCE9B6CC}"/>
              </a:ext>
            </a:extLst>
          </p:cNvPr>
          <p:cNvSpPr>
            <a:spLocks noChangeArrowheads="1"/>
          </p:cNvSpPr>
          <p:nvPr/>
        </p:nvSpPr>
        <p:spPr bwMode="auto">
          <a:xfrm>
            <a:off x="472440" y="1231775"/>
            <a:ext cx="10864344" cy="4361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4200">
                <a:solidFill>
                  <a:srgbClr val="000000"/>
                </a:solidFill>
                <a:latin typeface="GillSans" pitchFamily="34" charset="0"/>
                <a:ea typeface="ヒラギノ角ゴ ProN W3"/>
                <a:cs typeface="ヒラギノ角ゴ ProN W3"/>
                <a:sym typeface="GillSans" pitchFamily="34" charset="0"/>
              </a:defRPr>
            </a:lvl1pPr>
            <a:lvl2pPr marL="704850" indent="-285750">
              <a:defRPr sz="4200">
                <a:solidFill>
                  <a:srgbClr val="000000"/>
                </a:solidFill>
                <a:latin typeface="GillSans" pitchFamily="34" charset="0"/>
                <a:ea typeface="ヒラギノ角ゴ ProN W3"/>
                <a:cs typeface="ヒラギノ角ゴ ProN W3"/>
                <a:sym typeface="GillSans" pitchFamily="34" charset="0"/>
              </a:defRPr>
            </a:lvl2pPr>
            <a:lvl3pPr marL="1104900" indent="-228600">
              <a:defRPr sz="4200">
                <a:solidFill>
                  <a:srgbClr val="000000"/>
                </a:solidFill>
                <a:latin typeface="GillSans" pitchFamily="34" charset="0"/>
                <a:ea typeface="ヒラギノ角ゴ ProN W3"/>
                <a:cs typeface="ヒラギノ角ゴ ProN W3"/>
                <a:sym typeface="GillSans" pitchFamily="34" charset="0"/>
              </a:defRPr>
            </a:lvl3pPr>
            <a:lvl4pPr marL="1562100" indent="-228600">
              <a:defRPr sz="4200">
                <a:solidFill>
                  <a:srgbClr val="000000"/>
                </a:solidFill>
                <a:latin typeface="GillSans" pitchFamily="34" charset="0"/>
                <a:ea typeface="ヒラギノ角ゴ ProN W3"/>
                <a:cs typeface="ヒラギノ角ゴ ProN W3"/>
                <a:sym typeface="GillSans" pitchFamily="34" charset="0"/>
              </a:defRPr>
            </a:lvl4pPr>
            <a:lvl5pPr marL="2057400" indent="-228600">
              <a:defRPr sz="4200">
                <a:solidFill>
                  <a:srgbClr val="000000"/>
                </a:solidFill>
                <a:latin typeface="GillSans" pitchFamily="34" charset="0"/>
                <a:ea typeface="ヒラギノ角ゴ ProN W3"/>
                <a:cs typeface="ヒラギノ角ゴ ProN W3"/>
                <a:sym typeface="GillSans" pitchFamily="34" charset="0"/>
              </a:defRPr>
            </a:lvl5pPr>
            <a:lvl6pPr marL="25146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6pPr>
            <a:lvl7pPr marL="29718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7pPr>
            <a:lvl8pPr marL="34290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8pPr>
            <a:lvl9pPr marL="38862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9pPr>
          </a:lstStyle>
          <a:p>
            <a:pPr eaLnBrk="1" hangingPunct="1">
              <a:spcBef>
                <a:spcPts val="800"/>
              </a:spcBef>
              <a:buClr>
                <a:srgbClr val="FFFFFF"/>
              </a:buClr>
              <a:buSzPct val="100000"/>
              <a:buFont typeface="Arial" panose="020B0604020202020204" pitchFamily="34" charset="0"/>
              <a:buNone/>
              <a:defRPr/>
            </a:pPr>
            <a:endParaRPr lang="en-US" altLang="en-US" sz="1600" dirty="0">
              <a:latin typeface="Tahoma" panose="020B0604030504040204" pitchFamily="34" charset="0"/>
              <a:sym typeface="Calibri" panose="020F0502020204030204" pitchFamily="34" charset="0"/>
            </a:endParaRPr>
          </a:p>
          <a:p>
            <a:pPr marL="0" indent="0" eaLnBrk="1" hangingPunct="1">
              <a:spcBef>
                <a:spcPts val="800"/>
              </a:spcBef>
              <a:buSzPct val="100000"/>
              <a:defRPr/>
            </a:pPr>
            <a:r>
              <a:rPr lang="en-US" altLang="en-US" sz="2000" b="1" dirty="0">
                <a:solidFill>
                  <a:srgbClr val="B86747"/>
                </a:solidFill>
                <a:latin typeface="Tahoma" panose="020B0604030504040204" pitchFamily="34" charset="0"/>
                <a:sym typeface="Calibri" panose="020F0502020204030204" pitchFamily="34" charset="0"/>
              </a:rPr>
              <a:t>If you </a:t>
            </a:r>
            <a:r>
              <a:rPr lang="en-US" altLang="en-US" sz="2000" b="1"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don’t </a:t>
            </a:r>
            <a:r>
              <a:rPr lang="en-US" altLang="en-US" sz="2000" b="1" dirty="0">
                <a:solidFill>
                  <a:srgbClr val="B86747"/>
                </a:solidFill>
                <a:latin typeface="Tahoma" panose="020B0604030504040204" pitchFamily="34" charset="0"/>
                <a:sym typeface="Calibri" panose="020F0502020204030204" pitchFamily="34" charset="0"/>
              </a:rPr>
              <a:t>know the answers to these questions, ask your health plan!</a:t>
            </a:r>
          </a:p>
          <a:p>
            <a:pPr eaLnBrk="1" hangingPunct="1">
              <a:spcBef>
                <a:spcPts val="800"/>
              </a:spcBef>
              <a:buSzPct val="100000"/>
              <a:buFont typeface="Wingdings" panose="05000000000000000000" pitchFamily="2" charset="2"/>
              <a:buChar char="§"/>
              <a:defRPr/>
            </a:pPr>
            <a:endParaRPr lang="en-US" altLang="en-US" sz="2000" b="1" i="1" dirty="0">
              <a:solidFill>
                <a:srgbClr val="B86747"/>
              </a:solidFill>
              <a:latin typeface="Tahoma" panose="020B0604030504040204" pitchFamily="34" charset="0"/>
              <a:sym typeface="Calibri" panose="020F0502020204030204" pitchFamily="34" charset="0"/>
            </a:endParaRPr>
          </a:p>
          <a:p>
            <a:pPr lvl="1" eaLnBrk="1" hangingPunct="1">
              <a:spcBef>
                <a:spcPts val="700"/>
              </a:spcBef>
              <a:buSzPct val="100000"/>
              <a:buFont typeface="Wingdings" panose="05000000000000000000" pitchFamily="2" charset="2"/>
              <a:buChar char="§"/>
              <a:defRPr/>
            </a:pPr>
            <a:r>
              <a:rPr lang="en-US" altLang="en-US" sz="2000" i="1" dirty="0">
                <a:solidFill>
                  <a:srgbClr val="B86747"/>
                </a:solidFill>
                <a:latin typeface="Tahoma" panose="020B0604030504040204" pitchFamily="34" charset="0"/>
                <a:sym typeface="Calibri" panose="020F0502020204030204" pitchFamily="34" charset="0"/>
              </a:rPr>
              <a:t>What is the full plan name </a:t>
            </a:r>
            <a:r>
              <a:rPr lang="en-US" altLang="en-US" sz="2000" dirty="0">
                <a:solidFill>
                  <a:srgbClr val="B86747"/>
                </a:solidFill>
                <a:latin typeface="Tahoma" panose="020B0604030504040204" pitchFamily="34" charset="0"/>
                <a:sym typeface="Calibri" panose="020F0502020204030204" pitchFamily="34" charset="0"/>
              </a:rPr>
              <a:t>(brand name)?</a:t>
            </a:r>
          </a:p>
          <a:p>
            <a:pPr lvl="1" eaLnBrk="1" hangingPunct="1">
              <a:spcBef>
                <a:spcPts val="700"/>
              </a:spcBef>
              <a:buSzPct val="100000"/>
              <a:buFont typeface="Wingdings" panose="05000000000000000000" pitchFamily="2" charset="2"/>
              <a:buChar char="§"/>
              <a:defRPr/>
            </a:pPr>
            <a:endParaRPr lang="en-US" altLang="en-US" sz="2000" dirty="0">
              <a:solidFill>
                <a:srgbClr val="B86747"/>
              </a:solidFill>
              <a:latin typeface="Tahoma" panose="020B0604030504040204" pitchFamily="34" charset="0"/>
              <a:sym typeface="Calibri" panose="020F0502020204030204" pitchFamily="34" charset="0"/>
            </a:endParaRPr>
          </a:p>
          <a:p>
            <a:pPr lvl="1" eaLnBrk="1" hangingPunct="1">
              <a:spcBef>
                <a:spcPts val="700"/>
              </a:spcBef>
              <a:buSzPct val="100000"/>
              <a:buFont typeface="Wingdings" panose="05000000000000000000" pitchFamily="2" charset="2"/>
              <a:buChar char="§"/>
              <a:defRPr/>
            </a:pPr>
            <a:r>
              <a:rPr lang="en-US" altLang="en-US" sz="2000" i="1" dirty="0">
                <a:solidFill>
                  <a:srgbClr val="B86747"/>
                </a:solidFill>
                <a:latin typeface="Tahoma" panose="020B0604030504040204" pitchFamily="34" charset="0"/>
                <a:sym typeface="Calibri" panose="020F0502020204030204" pitchFamily="34" charset="0"/>
              </a:rPr>
              <a:t>What is the product </a:t>
            </a:r>
            <a:r>
              <a:rPr lang="en-US" altLang="en-US" sz="2000" dirty="0">
                <a:solidFill>
                  <a:srgbClr val="B86747"/>
                </a:solidFill>
                <a:latin typeface="Tahoma" panose="020B0604030504040204" pitchFamily="34" charset="0"/>
                <a:sym typeface="Calibri" panose="020F0502020204030204" pitchFamily="34" charset="0"/>
              </a:rPr>
              <a:t>(i.e., HMO, PPO, POS, EPO)?</a:t>
            </a:r>
          </a:p>
          <a:p>
            <a:pPr lvl="1" eaLnBrk="1" hangingPunct="1">
              <a:spcBef>
                <a:spcPts val="700"/>
              </a:spcBef>
              <a:buSzPct val="100000"/>
              <a:buFont typeface="Wingdings" panose="05000000000000000000" pitchFamily="2" charset="2"/>
              <a:buChar char="§"/>
              <a:defRPr/>
            </a:pPr>
            <a:endParaRPr lang="en-US" altLang="en-US" sz="2000" dirty="0">
              <a:solidFill>
                <a:srgbClr val="B86747"/>
              </a:solidFill>
              <a:latin typeface="Tahoma" panose="020B0604030504040204" pitchFamily="34" charset="0"/>
              <a:sym typeface="Calibri" panose="020F0502020204030204" pitchFamily="34" charset="0"/>
            </a:endParaRPr>
          </a:p>
          <a:p>
            <a:pPr lvl="1" eaLnBrk="1" hangingPunct="1">
              <a:spcBef>
                <a:spcPts val="700"/>
              </a:spcBef>
              <a:buSzPct val="100000"/>
              <a:buFont typeface="Wingdings" panose="05000000000000000000" pitchFamily="2" charset="2"/>
              <a:buChar char="§"/>
              <a:defRPr/>
            </a:pPr>
            <a:r>
              <a:rPr lang="en-US" altLang="en-US" sz="2000" i="1" dirty="0">
                <a:solidFill>
                  <a:srgbClr val="B86747"/>
                </a:solidFill>
                <a:latin typeface="Tahoma" panose="020B0604030504040204" pitchFamily="34" charset="0"/>
                <a:sym typeface="Calibri" panose="020F0502020204030204" pitchFamily="34" charset="0"/>
              </a:rPr>
              <a:t>Is the plan </a:t>
            </a:r>
            <a:r>
              <a:rPr lang="en-US" altLang="en-US" sz="2000" i="1" u="sng" dirty="0">
                <a:solidFill>
                  <a:srgbClr val="B86747"/>
                </a:solidFill>
                <a:latin typeface="Tahoma" panose="020B0604030504040204" pitchFamily="34" charset="0"/>
                <a:sym typeface="Calibri" panose="020F0502020204030204" pitchFamily="34" charset="0"/>
              </a:rPr>
              <a:t>fully-insured</a:t>
            </a:r>
            <a:r>
              <a:rPr lang="en-US" altLang="en-US" sz="2000" i="1" dirty="0">
                <a:solidFill>
                  <a:srgbClr val="B86747"/>
                </a:solidFill>
                <a:latin typeface="Tahoma" panose="020B0604030504040204" pitchFamily="34" charset="0"/>
                <a:sym typeface="Calibri" panose="020F0502020204030204" pitchFamily="34" charset="0"/>
              </a:rPr>
              <a:t> or </a:t>
            </a:r>
            <a:r>
              <a:rPr lang="en-US" altLang="en-US" sz="2000" i="1" u="sng" dirty="0">
                <a:solidFill>
                  <a:srgbClr val="B86747"/>
                </a:solidFill>
                <a:latin typeface="Tahoma" panose="020B0604030504040204" pitchFamily="34" charset="0"/>
                <a:sym typeface="Calibri" panose="020F0502020204030204" pitchFamily="34" charset="0"/>
              </a:rPr>
              <a:t>self-insured</a:t>
            </a:r>
            <a:r>
              <a:rPr lang="en-US" altLang="en-US" sz="2000" i="1" dirty="0">
                <a:solidFill>
                  <a:srgbClr val="B86747"/>
                </a:solidFill>
                <a:latin typeface="Tahoma" panose="020B0604030504040204" pitchFamily="34" charset="0"/>
                <a:sym typeface="Calibri" panose="020F0502020204030204" pitchFamily="34" charset="0"/>
              </a:rPr>
              <a:t>?</a:t>
            </a:r>
          </a:p>
          <a:p>
            <a:pPr lvl="1" eaLnBrk="1" hangingPunct="1">
              <a:spcBef>
                <a:spcPts val="700"/>
              </a:spcBef>
              <a:buSzPct val="100000"/>
              <a:buFont typeface="Wingdings" panose="05000000000000000000" pitchFamily="2" charset="2"/>
              <a:buChar char="§"/>
              <a:defRPr/>
            </a:pPr>
            <a:endParaRPr lang="en-US" altLang="en-US" sz="2000" dirty="0">
              <a:solidFill>
                <a:srgbClr val="B86747"/>
              </a:solidFill>
              <a:latin typeface="Tahoma" panose="020B0604030504040204" pitchFamily="34" charset="0"/>
              <a:sym typeface="Calibri" panose="020F0502020204030204" pitchFamily="34" charset="0"/>
            </a:endParaRPr>
          </a:p>
          <a:p>
            <a:pPr lvl="1" eaLnBrk="1" hangingPunct="1">
              <a:spcBef>
                <a:spcPts val="700"/>
              </a:spcBef>
              <a:buSzPct val="100000"/>
              <a:buFont typeface="Wingdings" panose="05000000000000000000" pitchFamily="2" charset="2"/>
              <a:buChar char="§"/>
              <a:defRPr/>
            </a:pPr>
            <a:r>
              <a:rPr lang="en-US" altLang="en-US" sz="2000" i="1" dirty="0">
                <a:solidFill>
                  <a:srgbClr val="B86747"/>
                </a:solidFill>
                <a:latin typeface="Tahoma" panose="020B0604030504040204" pitchFamily="34" charset="0"/>
                <a:sym typeface="Calibri" panose="020F0502020204030204" pitchFamily="34" charset="0"/>
              </a:rPr>
              <a:t>Does the plan offer both in and out-of-network benefits</a:t>
            </a:r>
            <a:r>
              <a:rPr lang="en-US" altLang="en-US" sz="2000" dirty="0">
                <a:solidFill>
                  <a:srgbClr val="B86747"/>
                </a:solidFill>
                <a:latin typeface="Tahoma" panose="020B0604030504040204" pitchFamily="34" charset="0"/>
                <a:sym typeface="Calibri" panose="020F0502020204030204" pitchFamily="34" charset="0"/>
              </a:rPr>
              <a:t>?</a:t>
            </a:r>
          </a:p>
          <a:p>
            <a:pPr eaLnBrk="1" hangingPunct="1">
              <a:spcBef>
                <a:spcPts val="800"/>
              </a:spcBef>
              <a:buClr>
                <a:srgbClr val="FFFFFF"/>
              </a:buClr>
              <a:buSzPct val="100000"/>
              <a:buFont typeface="Arial" panose="020B0604020202020204" pitchFamily="34" charset="0"/>
              <a:buChar char="•"/>
              <a:defRPr/>
            </a:pPr>
            <a:endParaRPr lang="en-US" altLang="en-US" sz="1000" dirty="0">
              <a:latin typeface="Tahoma" panose="020B0604030504040204" pitchFamily="34" charset="0"/>
              <a:sym typeface="Calibri" panose="020F0502020204030204" pitchFamily="34" charset="0"/>
            </a:endParaRPr>
          </a:p>
        </p:txBody>
      </p:sp>
      <p:pic>
        <p:nvPicPr>
          <p:cNvPr id="3" name="Audio 2">
            <a:hlinkClick r:id="" action="ppaction://media"/>
            <a:extLst>
              <a:ext uri="{FF2B5EF4-FFF2-40B4-BE49-F238E27FC236}">
                <a16:creationId xmlns:a16="http://schemas.microsoft.com/office/drawing/2014/main" id="{0AD9B51B-D476-45F7-B14D-15D91B43BF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259623150"/>
      </p:ext>
    </p:extLst>
  </p:cSld>
  <p:clrMapOvr>
    <a:masterClrMapping/>
  </p:clrMapOvr>
  <mc:AlternateContent xmlns:mc="http://schemas.openxmlformats.org/markup-compatibility/2006">
    <mc:Choice xmlns:p14="http://schemas.microsoft.com/office/powerpoint/2010/main" Requires="p14">
      <p:transition spd="slow" p14:dur="2000" advTm="32063"/>
    </mc:Choice>
    <mc:Fallback>
      <p:transition spd="slow" advTm="320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6FC5AC89-F3D3-9714-4A60-98D1758F7BEC}"/>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5" name="Title 1">
            <a:extLst>
              <a:ext uri="{FF2B5EF4-FFF2-40B4-BE49-F238E27FC236}">
                <a16:creationId xmlns:a16="http://schemas.microsoft.com/office/drawing/2014/main" id="{3523655B-8DD1-47EA-B1A1-0F857A85C02F}"/>
              </a:ext>
            </a:extLst>
          </p:cNvPr>
          <p:cNvSpPr>
            <a:spLocks noGrp="1"/>
          </p:cNvSpPr>
          <p:nvPr>
            <p:ph type="title"/>
          </p:nvPr>
        </p:nvSpPr>
        <p:spPr>
          <a:xfrm>
            <a:off x="472440" y="1"/>
            <a:ext cx="11583436" cy="876692"/>
          </a:xfrm>
        </p:spPr>
        <p:txBody>
          <a:bodyPr>
            <a:norm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Questions to Ask</a:t>
            </a:r>
          </a:p>
        </p:txBody>
      </p:sp>
      <p:sp>
        <p:nvSpPr>
          <p:cNvPr id="7" name="Rectangle 3">
            <a:extLst>
              <a:ext uri="{FF2B5EF4-FFF2-40B4-BE49-F238E27FC236}">
                <a16:creationId xmlns:a16="http://schemas.microsoft.com/office/drawing/2014/main" id="{92C14BA0-17D8-4BAC-9104-BB5A21A1CD2E}"/>
              </a:ext>
            </a:extLst>
          </p:cNvPr>
          <p:cNvSpPr>
            <a:spLocks noChangeArrowheads="1"/>
          </p:cNvSpPr>
          <p:nvPr/>
        </p:nvSpPr>
        <p:spPr bwMode="auto">
          <a:xfrm>
            <a:off x="472440" y="876693"/>
            <a:ext cx="11002392" cy="5266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4200">
                <a:solidFill>
                  <a:srgbClr val="000000"/>
                </a:solidFill>
                <a:latin typeface="GillSans" pitchFamily="34" charset="0"/>
                <a:ea typeface="ヒラギノ角ゴ ProN W3"/>
                <a:cs typeface="ヒラギノ角ゴ ProN W3"/>
                <a:sym typeface="GillSans" pitchFamily="34" charset="0"/>
              </a:defRPr>
            </a:lvl1pPr>
            <a:lvl2pPr marL="704850" indent="-285750">
              <a:defRPr sz="4200">
                <a:solidFill>
                  <a:srgbClr val="000000"/>
                </a:solidFill>
                <a:latin typeface="GillSans" pitchFamily="34" charset="0"/>
                <a:ea typeface="ヒラギノ角ゴ ProN W3"/>
                <a:cs typeface="ヒラギノ角ゴ ProN W3"/>
                <a:sym typeface="GillSans" pitchFamily="34" charset="0"/>
              </a:defRPr>
            </a:lvl2pPr>
            <a:lvl3pPr marL="1104900" indent="-228600">
              <a:defRPr sz="4200">
                <a:solidFill>
                  <a:srgbClr val="000000"/>
                </a:solidFill>
                <a:latin typeface="GillSans" pitchFamily="34" charset="0"/>
                <a:ea typeface="ヒラギノ角ゴ ProN W3"/>
                <a:cs typeface="ヒラギノ角ゴ ProN W3"/>
                <a:sym typeface="GillSans" pitchFamily="34" charset="0"/>
              </a:defRPr>
            </a:lvl3pPr>
            <a:lvl4pPr marL="1562100" indent="-228600">
              <a:defRPr sz="4200">
                <a:solidFill>
                  <a:srgbClr val="000000"/>
                </a:solidFill>
                <a:latin typeface="GillSans" pitchFamily="34" charset="0"/>
                <a:ea typeface="ヒラギノ角ゴ ProN W3"/>
                <a:cs typeface="ヒラギノ角ゴ ProN W3"/>
                <a:sym typeface="GillSans" pitchFamily="34" charset="0"/>
              </a:defRPr>
            </a:lvl4pPr>
            <a:lvl5pPr marL="2057400" indent="-228600">
              <a:defRPr sz="4200">
                <a:solidFill>
                  <a:srgbClr val="000000"/>
                </a:solidFill>
                <a:latin typeface="GillSans" pitchFamily="34" charset="0"/>
                <a:ea typeface="ヒラギノ角ゴ ProN W3"/>
                <a:cs typeface="ヒラギノ角ゴ ProN W3"/>
                <a:sym typeface="GillSans" pitchFamily="34" charset="0"/>
              </a:defRPr>
            </a:lvl5pPr>
            <a:lvl6pPr marL="25146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6pPr>
            <a:lvl7pPr marL="29718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7pPr>
            <a:lvl8pPr marL="34290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8pPr>
            <a:lvl9pPr marL="38862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9pPr>
          </a:lstStyle>
          <a:p>
            <a:pPr marL="0" indent="0" eaLnBrk="1" hangingPunct="1">
              <a:spcBef>
                <a:spcPts val="800"/>
              </a:spcBef>
              <a:buSzPct val="100000"/>
              <a:defRPr/>
            </a:pPr>
            <a:r>
              <a:rPr lang="en-US" altLang="en-US" sz="2000" dirty="0">
                <a:solidFill>
                  <a:srgbClr val="B86747"/>
                </a:solidFill>
                <a:latin typeface="Tahoma" panose="020B0604030504040204" pitchFamily="34" charset="0"/>
                <a:sym typeface="Calibri" panose="020F0502020204030204" pitchFamily="34" charset="0"/>
              </a:rPr>
              <a:t>If you are scheduled for a procedure in the doctor’s office, at an inpatient or outpatient hospital setting, in a free-standing facility (like a radiology facility, physical therapy clinic, outpatient surgery center, etc.), ask about </a:t>
            </a:r>
            <a:r>
              <a:rPr lang="en-US" altLang="en-US" sz="2000" b="1" dirty="0">
                <a:solidFill>
                  <a:srgbClr val="B86747"/>
                </a:solidFill>
                <a:latin typeface="Tahoma" panose="020B0604030504040204" pitchFamily="34" charset="0"/>
                <a:sym typeface="Calibri" panose="020F0502020204030204" pitchFamily="34" charset="0"/>
              </a:rPr>
              <a:t>specific financial information:</a:t>
            </a:r>
          </a:p>
          <a:p>
            <a:pPr marL="0" indent="0" eaLnBrk="1" hangingPunct="1">
              <a:spcBef>
                <a:spcPts val="800"/>
              </a:spcBef>
              <a:buSzPct val="100000"/>
              <a:defRPr/>
            </a:pPr>
            <a:endParaRPr lang="en-US" altLang="en-US" sz="800" dirty="0">
              <a:solidFill>
                <a:srgbClr val="B86747"/>
              </a:solidFill>
              <a:latin typeface="Tahoma" panose="020B0604030504040204" pitchFamily="34" charset="0"/>
              <a:sym typeface="Calibri" panose="020F0502020204030204" pitchFamily="34" charset="0"/>
            </a:endParaRPr>
          </a:p>
          <a:p>
            <a:pPr marL="647700" lvl="1">
              <a:spcBef>
                <a:spcPts val="800"/>
              </a:spcBef>
              <a:buSzPct val="100000"/>
              <a:buFont typeface="Wingdings" panose="05000000000000000000" pitchFamily="2" charset="2"/>
              <a:buChar char="§"/>
              <a:defRPr/>
            </a:pPr>
            <a:r>
              <a:rPr lang="en-US" altLang="en-US" sz="2000" i="1" dirty="0">
                <a:solidFill>
                  <a:srgbClr val="B86747"/>
                </a:solidFill>
                <a:latin typeface="Tahoma" panose="020B0604030504040204" pitchFamily="34" charset="0"/>
                <a:sym typeface="Calibri" panose="020F0502020204030204" pitchFamily="34" charset="0"/>
              </a:rPr>
              <a:t>Will I owe a </a:t>
            </a:r>
            <a:r>
              <a:rPr lang="en-US" altLang="en-US" sz="2000" b="1" i="1" dirty="0">
                <a:solidFill>
                  <a:srgbClr val="B86747"/>
                </a:solidFill>
                <a:latin typeface="Tahoma" panose="020B0604030504040204" pitchFamily="34" charset="0"/>
                <a:sym typeface="Calibri" panose="020F0502020204030204" pitchFamily="34" charset="0"/>
              </a:rPr>
              <a:t>co-pay</a:t>
            </a:r>
            <a:r>
              <a:rPr lang="en-US" altLang="en-US" sz="2000" i="1" dirty="0">
                <a:solidFill>
                  <a:srgbClr val="B86747"/>
                </a:solidFill>
                <a:latin typeface="Tahoma" panose="020B0604030504040204" pitchFamily="34" charset="0"/>
                <a:sym typeface="Calibri" panose="020F0502020204030204" pitchFamily="34" charset="0"/>
              </a:rPr>
              <a:t>?  </a:t>
            </a:r>
          </a:p>
          <a:p>
            <a:pPr marL="0" indent="0" eaLnBrk="1" hangingPunct="1">
              <a:spcBef>
                <a:spcPts val="800"/>
              </a:spcBef>
              <a:buSzPct val="100000"/>
              <a:defRPr/>
            </a:pPr>
            <a:endParaRPr lang="en-US" altLang="en-US" sz="800" i="1" dirty="0">
              <a:solidFill>
                <a:srgbClr val="B86747"/>
              </a:solidFill>
              <a:latin typeface="Tahoma" panose="020B0604030504040204" pitchFamily="34" charset="0"/>
              <a:sym typeface="Calibri" panose="020F0502020204030204" pitchFamily="34" charset="0"/>
            </a:endParaRPr>
          </a:p>
          <a:p>
            <a:pPr marL="647700" lvl="1">
              <a:spcBef>
                <a:spcPts val="800"/>
              </a:spcBef>
              <a:buSzPct val="100000"/>
              <a:buFont typeface="Wingdings" panose="05000000000000000000" pitchFamily="2" charset="2"/>
              <a:buChar char="§"/>
              <a:defRPr/>
            </a:pPr>
            <a:r>
              <a:rPr lang="en-US" altLang="en-US" sz="2000" i="1" dirty="0">
                <a:solidFill>
                  <a:srgbClr val="B86747"/>
                </a:solidFill>
                <a:latin typeface="Tahoma" panose="020B0604030504040204" pitchFamily="34" charset="0"/>
                <a:sym typeface="Calibri" panose="020F0502020204030204" pitchFamily="34" charset="0"/>
              </a:rPr>
              <a:t>Will I owe a </a:t>
            </a:r>
            <a:r>
              <a:rPr lang="en-US" altLang="en-US" sz="2000" b="1" i="1" dirty="0">
                <a:solidFill>
                  <a:srgbClr val="B86747"/>
                </a:solidFill>
                <a:latin typeface="Tahoma" panose="020B0604030504040204" pitchFamily="34" charset="0"/>
                <a:sym typeface="Calibri" panose="020F0502020204030204" pitchFamily="34" charset="0"/>
              </a:rPr>
              <a:t>deductible</a:t>
            </a:r>
            <a:r>
              <a:rPr lang="en-US" altLang="en-US" sz="2000" i="1" dirty="0">
                <a:solidFill>
                  <a:srgbClr val="B86747"/>
                </a:solidFill>
                <a:latin typeface="Tahoma" panose="020B0604030504040204" pitchFamily="34" charset="0"/>
                <a:sym typeface="Calibri" panose="020F0502020204030204" pitchFamily="34" charset="0"/>
              </a:rPr>
              <a:t>?  </a:t>
            </a:r>
          </a:p>
          <a:p>
            <a:pPr marL="0" indent="0" eaLnBrk="1" hangingPunct="1">
              <a:spcBef>
                <a:spcPts val="800"/>
              </a:spcBef>
              <a:buSzPct val="100000"/>
              <a:defRPr/>
            </a:pPr>
            <a:endParaRPr lang="en-US" altLang="en-US" sz="800" i="1" dirty="0">
              <a:solidFill>
                <a:srgbClr val="B86747"/>
              </a:solidFill>
              <a:latin typeface="Tahoma" panose="020B0604030504040204" pitchFamily="34" charset="0"/>
              <a:sym typeface="Calibri" panose="020F0502020204030204" pitchFamily="34" charset="0"/>
            </a:endParaRPr>
          </a:p>
          <a:p>
            <a:pPr marL="647700" lvl="1">
              <a:spcBef>
                <a:spcPts val="800"/>
              </a:spcBef>
              <a:buSzPct val="100000"/>
              <a:buFont typeface="Wingdings" panose="05000000000000000000" pitchFamily="2" charset="2"/>
              <a:buChar char="§"/>
              <a:defRPr/>
            </a:pPr>
            <a:r>
              <a:rPr lang="en-US" altLang="en-US" sz="2000" i="1" dirty="0">
                <a:solidFill>
                  <a:srgbClr val="B86747"/>
                </a:solidFill>
                <a:latin typeface="Tahoma" panose="020B0604030504040204" pitchFamily="34" charset="0"/>
                <a:sym typeface="Calibri" panose="020F0502020204030204" pitchFamily="34" charset="0"/>
              </a:rPr>
              <a:t>Will </a:t>
            </a:r>
            <a:r>
              <a:rPr lang="en-US" altLang="en-US" sz="2000" b="1" i="1" dirty="0">
                <a:solidFill>
                  <a:srgbClr val="B86747"/>
                </a:solidFill>
                <a:latin typeface="Tahoma" panose="020B0604030504040204" pitchFamily="34" charset="0"/>
                <a:sym typeface="Calibri" panose="020F0502020204030204" pitchFamily="34" charset="0"/>
              </a:rPr>
              <a:t>co-insurance</a:t>
            </a:r>
            <a:r>
              <a:rPr lang="en-US" altLang="en-US" sz="2000" i="1" dirty="0">
                <a:solidFill>
                  <a:srgbClr val="B86747"/>
                </a:solidFill>
                <a:latin typeface="Tahoma" panose="020B0604030504040204" pitchFamily="34" charset="0"/>
                <a:sym typeface="Calibri" panose="020F0502020204030204" pitchFamily="34" charset="0"/>
              </a:rPr>
              <a:t> apply after I meet my deductible?  </a:t>
            </a:r>
          </a:p>
          <a:p>
            <a:pPr marL="0" indent="0" eaLnBrk="1" hangingPunct="1">
              <a:spcBef>
                <a:spcPts val="800"/>
              </a:spcBef>
              <a:buSzPct val="100000"/>
              <a:defRPr/>
            </a:pPr>
            <a:endParaRPr lang="en-US" altLang="en-US" sz="800" i="1" dirty="0">
              <a:solidFill>
                <a:srgbClr val="B86747"/>
              </a:solidFill>
              <a:latin typeface="Tahoma" panose="020B0604030504040204" pitchFamily="34" charset="0"/>
              <a:sym typeface="Calibri" panose="020F0502020204030204" pitchFamily="34" charset="0"/>
            </a:endParaRPr>
          </a:p>
          <a:p>
            <a:pPr marL="647700" lvl="1">
              <a:spcBef>
                <a:spcPts val="800"/>
              </a:spcBef>
              <a:buSzPct val="100000"/>
              <a:buFont typeface="Wingdings" panose="05000000000000000000" pitchFamily="2" charset="2"/>
              <a:buChar char="§"/>
              <a:defRPr/>
            </a:pPr>
            <a:r>
              <a:rPr lang="en-US" altLang="en-US" sz="2000" i="1" dirty="0">
                <a:solidFill>
                  <a:srgbClr val="B86747"/>
                </a:solidFill>
                <a:latin typeface="Tahoma" panose="020B0604030504040204" pitchFamily="34" charset="0"/>
                <a:sym typeface="Calibri" panose="020F0502020204030204" pitchFamily="34" charset="0"/>
              </a:rPr>
              <a:t>Will any charges go toward my </a:t>
            </a:r>
            <a:r>
              <a:rPr lang="en-US" altLang="en-US" sz="2000" b="1" i="1" dirty="0">
                <a:solidFill>
                  <a:srgbClr val="B86747"/>
                </a:solidFill>
                <a:latin typeface="Tahoma" panose="020B0604030504040204" pitchFamily="34" charset="0"/>
                <a:sym typeface="Calibri" panose="020F0502020204030204" pitchFamily="34" charset="0"/>
              </a:rPr>
              <a:t>maximum out-of-pocket </a:t>
            </a:r>
            <a:r>
              <a:rPr lang="en-US" altLang="en-US" sz="2000" i="1" dirty="0">
                <a:solidFill>
                  <a:srgbClr val="B86747"/>
                </a:solidFill>
                <a:latin typeface="Tahoma" panose="020B0604030504040204" pitchFamily="34" charset="0"/>
                <a:sym typeface="Calibri" panose="020F0502020204030204" pitchFamily="34" charset="0"/>
              </a:rPr>
              <a:t>responsibility?</a:t>
            </a:r>
          </a:p>
          <a:p>
            <a:pPr marL="285750" indent="-285750" eaLnBrk="1" hangingPunct="1">
              <a:spcBef>
                <a:spcPts val="800"/>
              </a:spcBef>
              <a:buSzPct val="100000"/>
              <a:buFont typeface="Wingdings" panose="05000000000000000000" pitchFamily="2" charset="2"/>
              <a:buChar char="§"/>
              <a:defRPr/>
            </a:pPr>
            <a:endParaRPr lang="en-US" altLang="en-US" sz="800" b="1" dirty="0">
              <a:solidFill>
                <a:srgbClr val="B86747"/>
              </a:solidFill>
              <a:latin typeface="Tahoma" panose="020B0604030504040204" pitchFamily="34" charset="0"/>
              <a:sym typeface="Calibri" panose="020F0502020204030204" pitchFamily="34" charset="0"/>
            </a:endParaRPr>
          </a:p>
          <a:p>
            <a:pPr marL="0" indent="0" eaLnBrk="1" hangingPunct="1">
              <a:spcBef>
                <a:spcPts val="800"/>
              </a:spcBef>
              <a:buSzPct val="100000"/>
              <a:defRPr/>
            </a:pPr>
            <a:r>
              <a:rPr lang="en-US" altLang="en-US" sz="2000" dirty="0">
                <a:solidFill>
                  <a:srgbClr val="B86747"/>
                </a:solidFill>
                <a:latin typeface="Tahoma" panose="020B0604030504040204" pitchFamily="34" charset="0"/>
                <a:sym typeface="Calibri" panose="020F0502020204030204" pitchFamily="34" charset="0"/>
              </a:rPr>
              <a:t>Remember: for the highest level of benefits, visit an in-network provider.</a:t>
            </a:r>
          </a:p>
          <a:p>
            <a:pPr marL="0" indent="0" eaLnBrk="1" hangingPunct="1">
              <a:spcBef>
                <a:spcPts val="800"/>
              </a:spcBef>
              <a:buSzPct val="100000"/>
              <a:defRPr/>
            </a:pPr>
            <a:endParaRPr lang="en-US" altLang="en-US" sz="800" dirty="0">
              <a:solidFill>
                <a:srgbClr val="B86747"/>
              </a:solidFill>
              <a:latin typeface="Tahoma" panose="020B0604030504040204" pitchFamily="34" charset="0"/>
              <a:sym typeface="Calibri" panose="020F0502020204030204" pitchFamily="34" charset="0"/>
            </a:endParaRPr>
          </a:p>
          <a:p>
            <a:pPr marL="0" indent="0" eaLnBrk="1" hangingPunct="1">
              <a:spcBef>
                <a:spcPts val="800"/>
              </a:spcBef>
              <a:buSzPct val="100000"/>
              <a:defRPr/>
            </a:pPr>
            <a:r>
              <a:rPr lang="en-US" altLang="en-US" sz="2000" dirty="0">
                <a:solidFill>
                  <a:srgbClr val="B86747"/>
                </a:solidFill>
                <a:latin typeface="Tahoma" panose="020B0604030504040204" pitchFamily="34" charset="0"/>
                <a:sym typeface="Calibri" panose="020F0502020204030204" pitchFamily="34" charset="0"/>
              </a:rPr>
              <a:t>If you are considering visiting an out-of-network provider, ask: </a:t>
            </a:r>
            <a:r>
              <a:rPr lang="en-US" altLang="en-US" sz="2000" i="1" dirty="0">
                <a:solidFill>
                  <a:srgbClr val="B86747"/>
                </a:solidFill>
                <a:latin typeface="Tahoma" panose="020B0604030504040204" pitchFamily="34" charset="0"/>
                <a:sym typeface="Calibri" panose="020F0502020204030204" pitchFamily="34" charset="0"/>
              </a:rPr>
              <a:t>What is my coverage level if I visit (</a:t>
            </a:r>
            <a:r>
              <a:rPr lang="en-US" altLang="en-US" sz="2000" i="1" u="sng" dirty="0">
                <a:solidFill>
                  <a:srgbClr val="B86747"/>
                </a:solidFill>
                <a:latin typeface="Tahoma" panose="020B0604030504040204" pitchFamily="34" charset="0"/>
                <a:sym typeface="Calibri" panose="020F0502020204030204" pitchFamily="34" charset="0"/>
              </a:rPr>
              <a:t>out-of-network provider)</a:t>
            </a:r>
            <a:r>
              <a:rPr lang="en-US" altLang="en-US" sz="2000" dirty="0">
                <a:solidFill>
                  <a:srgbClr val="B86747"/>
                </a:solidFill>
                <a:latin typeface="Tahoma" panose="020B0604030504040204" pitchFamily="34" charset="0"/>
                <a:sym typeface="Calibri" panose="020F0502020204030204" pitchFamily="34" charset="0"/>
              </a:rPr>
              <a:t>?  Then, get the answers to the specific financial questions above.</a:t>
            </a:r>
          </a:p>
          <a:p>
            <a:pPr eaLnBrk="1" hangingPunct="1">
              <a:spcBef>
                <a:spcPts val="800"/>
              </a:spcBef>
              <a:buClr>
                <a:srgbClr val="FFFFFF"/>
              </a:buClr>
              <a:buSzPct val="100000"/>
              <a:buFont typeface="Arial" panose="020B0604020202020204" pitchFamily="34" charset="0"/>
              <a:buChar char="•"/>
              <a:defRPr/>
            </a:pPr>
            <a:endParaRPr lang="en-US" altLang="en-US" sz="1000" dirty="0">
              <a:latin typeface="Tahoma" panose="020B0604030504040204" pitchFamily="34" charset="0"/>
              <a:sym typeface="Calibri" panose="020F0502020204030204" pitchFamily="34" charset="0"/>
            </a:endParaRPr>
          </a:p>
        </p:txBody>
      </p:sp>
      <p:pic>
        <p:nvPicPr>
          <p:cNvPr id="3" name="Audio 2">
            <a:hlinkClick r:id="" action="ppaction://media"/>
            <a:extLst>
              <a:ext uri="{FF2B5EF4-FFF2-40B4-BE49-F238E27FC236}">
                <a16:creationId xmlns:a16="http://schemas.microsoft.com/office/drawing/2014/main" id="{D58CDFEB-C024-4AA8-A51D-C6924A748F2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93950175"/>
      </p:ext>
    </p:extLst>
  </p:cSld>
  <p:clrMapOvr>
    <a:masterClrMapping/>
  </p:clrMapOvr>
  <mc:AlternateContent xmlns:mc="http://schemas.openxmlformats.org/markup-compatibility/2006">
    <mc:Choice xmlns:p14="http://schemas.microsoft.com/office/powerpoint/2010/main" Requires="p14">
      <p:transition spd="slow" p14:dur="2000" advTm="60665"/>
    </mc:Choice>
    <mc:Fallback>
      <p:transition spd="slow" advTm="606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6FC5AC89-F3D3-9714-4A60-98D1758F7BEC}"/>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5" name="Title 1">
            <a:extLst>
              <a:ext uri="{FF2B5EF4-FFF2-40B4-BE49-F238E27FC236}">
                <a16:creationId xmlns:a16="http://schemas.microsoft.com/office/drawing/2014/main" id="{3523655B-8DD1-47EA-B1A1-0F857A85C02F}"/>
              </a:ext>
            </a:extLst>
          </p:cNvPr>
          <p:cNvSpPr>
            <a:spLocks noGrp="1"/>
          </p:cNvSpPr>
          <p:nvPr>
            <p:ph type="title"/>
          </p:nvPr>
        </p:nvSpPr>
        <p:spPr>
          <a:xfrm>
            <a:off x="472440" y="1"/>
            <a:ext cx="11583436" cy="876692"/>
          </a:xfrm>
        </p:spPr>
        <p:txBody>
          <a:bodyPr>
            <a:norm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Questions to Ask</a:t>
            </a:r>
          </a:p>
        </p:txBody>
      </p:sp>
      <p:sp>
        <p:nvSpPr>
          <p:cNvPr id="7" name="Rectangle 3">
            <a:extLst>
              <a:ext uri="{FF2B5EF4-FFF2-40B4-BE49-F238E27FC236}">
                <a16:creationId xmlns:a16="http://schemas.microsoft.com/office/drawing/2014/main" id="{DF8F0E31-26D7-4C3C-856D-BEC93AFC31BC}"/>
              </a:ext>
            </a:extLst>
          </p:cNvPr>
          <p:cNvSpPr>
            <a:spLocks noChangeArrowheads="1"/>
          </p:cNvSpPr>
          <p:nvPr/>
        </p:nvSpPr>
        <p:spPr bwMode="auto">
          <a:xfrm>
            <a:off x="82857" y="1030781"/>
            <a:ext cx="11058619" cy="4659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marL="342900" indent="-342900">
              <a:defRPr sz="4200">
                <a:solidFill>
                  <a:srgbClr val="000000"/>
                </a:solidFill>
                <a:latin typeface="GillSans" pitchFamily="34" charset="0"/>
                <a:ea typeface="ヒラギノ角ゴ ProN W3"/>
                <a:cs typeface="ヒラギノ角ゴ ProN W3"/>
                <a:sym typeface="GillSans" pitchFamily="34" charset="0"/>
              </a:defRPr>
            </a:lvl1pPr>
            <a:lvl2pPr marL="704850" indent="-285750">
              <a:defRPr sz="4200">
                <a:solidFill>
                  <a:srgbClr val="000000"/>
                </a:solidFill>
                <a:latin typeface="GillSans" pitchFamily="34" charset="0"/>
                <a:ea typeface="ヒラギノ角ゴ ProN W3"/>
                <a:cs typeface="ヒラギノ角ゴ ProN W3"/>
                <a:sym typeface="GillSans" pitchFamily="34" charset="0"/>
              </a:defRPr>
            </a:lvl2pPr>
            <a:lvl3pPr marL="1162050" indent="-285750">
              <a:defRPr sz="4200">
                <a:solidFill>
                  <a:srgbClr val="000000"/>
                </a:solidFill>
                <a:latin typeface="GillSans" pitchFamily="34" charset="0"/>
                <a:ea typeface="ヒラギノ角ゴ ProN W3"/>
                <a:cs typeface="ヒラギノ角ゴ ProN W3"/>
                <a:sym typeface="GillSans" pitchFamily="34" charset="0"/>
              </a:defRPr>
            </a:lvl3pPr>
            <a:lvl4pPr marL="1619250" indent="-285750">
              <a:defRPr sz="4200">
                <a:solidFill>
                  <a:srgbClr val="000000"/>
                </a:solidFill>
                <a:latin typeface="GillSans" pitchFamily="34" charset="0"/>
                <a:ea typeface="ヒラギノ角ゴ ProN W3"/>
                <a:cs typeface="ヒラギノ角ゴ ProN W3"/>
                <a:sym typeface="GillSans" pitchFamily="34" charset="0"/>
              </a:defRPr>
            </a:lvl4pPr>
            <a:lvl5pPr marL="2057400" indent="-228600">
              <a:defRPr sz="4200">
                <a:solidFill>
                  <a:srgbClr val="000000"/>
                </a:solidFill>
                <a:latin typeface="GillSans" pitchFamily="34" charset="0"/>
                <a:ea typeface="ヒラギノ角ゴ ProN W3"/>
                <a:cs typeface="ヒラギノ角ゴ ProN W3"/>
                <a:sym typeface="GillSans" pitchFamily="34" charset="0"/>
              </a:defRPr>
            </a:lvl5pPr>
            <a:lvl6pPr marL="25146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6pPr>
            <a:lvl7pPr marL="29718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7pPr>
            <a:lvl8pPr marL="34290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8pPr>
            <a:lvl9pPr marL="38862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9pPr>
          </a:lstStyle>
          <a:p>
            <a:pPr marL="419100" lvl="1" indent="0" eaLnBrk="1" hangingPunct="1">
              <a:spcBef>
                <a:spcPts val="700"/>
              </a:spcBef>
              <a:buSzPct val="100000"/>
              <a:defRPr/>
            </a:pPr>
            <a:r>
              <a:rPr lang="en-US" altLang="en-US" sz="2000" b="1" dirty="0">
                <a:solidFill>
                  <a:srgbClr val="B86747"/>
                </a:solidFill>
                <a:latin typeface="Tahoma" panose="020B0604030504040204" pitchFamily="34" charset="0"/>
                <a:sym typeface="Calibri" panose="020F0502020204030204" pitchFamily="34" charset="0"/>
              </a:rPr>
              <a:t>Lifetime, Annual and Service Maximums</a:t>
            </a:r>
          </a:p>
          <a:p>
            <a:pPr marL="419100" lvl="1" indent="0" eaLnBrk="1" hangingPunct="1">
              <a:spcBef>
                <a:spcPts val="700"/>
              </a:spcBef>
              <a:buSzPct val="100000"/>
              <a:defRPr/>
            </a:pPr>
            <a:r>
              <a:rPr lang="en-US" altLang="en-US" sz="2000" dirty="0">
                <a:solidFill>
                  <a:srgbClr val="B86747"/>
                </a:solidFill>
                <a:latin typeface="Tahoma" panose="020B0604030504040204" pitchFamily="34" charset="0"/>
                <a:sym typeface="Calibri" panose="020F0502020204030204" pitchFamily="34" charset="0"/>
              </a:rPr>
              <a:t>If you will have many physician or hospital visits through the course of a plan year, ask these questions:</a:t>
            </a:r>
          </a:p>
          <a:p>
            <a:pPr marL="419100" lvl="1" indent="0" eaLnBrk="1" hangingPunct="1">
              <a:spcBef>
                <a:spcPts val="700"/>
              </a:spcBef>
              <a:buSzPct val="100000"/>
              <a:defRPr/>
            </a:pPr>
            <a:endParaRPr lang="en-US" altLang="en-US" sz="800" dirty="0">
              <a:solidFill>
                <a:srgbClr val="B86747"/>
              </a:solidFill>
              <a:latin typeface="Tahoma" panose="020B0604030504040204" pitchFamily="34" charset="0"/>
              <a:sym typeface="Calibri" panose="020F0502020204030204" pitchFamily="34" charset="0"/>
            </a:endParaRPr>
          </a:p>
          <a:p>
            <a:pPr lvl="1" eaLnBrk="1" hangingPunct="1">
              <a:spcBef>
                <a:spcPts val="700"/>
              </a:spcBef>
              <a:buSzPct val="100000"/>
              <a:buFont typeface="Wingdings" panose="05000000000000000000" pitchFamily="2" charset="2"/>
              <a:buChar char="§"/>
              <a:defRPr/>
            </a:pPr>
            <a:r>
              <a:rPr lang="en-US" altLang="en-US" sz="2000" i="1" dirty="0">
                <a:solidFill>
                  <a:srgbClr val="B86747"/>
                </a:solidFill>
                <a:latin typeface="Tahoma" panose="020B0604030504040204" pitchFamily="34" charset="0"/>
                <a:sym typeface="Calibri" panose="020F0502020204030204" pitchFamily="34" charset="0"/>
              </a:rPr>
              <a:t>Is there a </a:t>
            </a:r>
            <a:r>
              <a:rPr lang="en-US" altLang="en-US" sz="2000" i="1" u="sng" dirty="0">
                <a:solidFill>
                  <a:srgbClr val="B86747"/>
                </a:solidFill>
                <a:latin typeface="Tahoma" panose="020B0604030504040204" pitchFamily="34" charset="0"/>
                <a:sym typeface="Calibri" panose="020F0502020204030204" pitchFamily="34" charset="0"/>
              </a:rPr>
              <a:t>lifetime or annual maximum</a:t>
            </a:r>
            <a:r>
              <a:rPr lang="en-US" altLang="en-US" sz="2000" i="1" dirty="0">
                <a:solidFill>
                  <a:srgbClr val="B86747"/>
                </a:solidFill>
                <a:latin typeface="Tahoma" panose="020B0604030504040204" pitchFamily="34" charset="0"/>
                <a:sym typeface="Calibri" panose="020F0502020204030204" pitchFamily="34" charset="0"/>
              </a:rPr>
              <a:t> and is it renewed each plan year?</a:t>
            </a:r>
          </a:p>
          <a:p>
            <a:pPr lvl="1" eaLnBrk="1" hangingPunct="1">
              <a:spcBef>
                <a:spcPts val="700"/>
              </a:spcBef>
              <a:buSzPct val="100000"/>
              <a:buFont typeface="Wingdings" panose="05000000000000000000" pitchFamily="2" charset="2"/>
              <a:buChar char="§"/>
              <a:defRPr/>
            </a:pPr>
            <a:endParaRPr lang="en-US" altLang="en-US" sz="800" dirty="0">
              <a:solidFill>
                <a:srgbClr val="B86747"/>
              </a:solidFill>
              <a:latin typeface="Tahoma" panose="020B0604030504040204" pitchFamily="34" charset="0"/>
              <a:sym typeface="Calibri" panose="020F0502020204030204" pitchFamily="34" charset="0"/>
            </a:endParaRPr>
          </a:p>
          <a:p>
            <a:pPr lvl="1" eaLnBrk="1" hangingPunct="1">
              <a:spcBef>
                <a:spcPts val="700"/>
              </a:spcBef>
              <a:buSzPct val="100000"/>
              <a:buFont typeface="Wingdings" panose="05000000000000000000" pitchFamily="2" charset="2"/>
              <a:buChar char="§"/>
              <a:defRPr/>
            </a:pPr>
            <a:r>
              <a:rPr lang="en-US" altLang="en-US" sz="2000" i="1" dirty="0">
                <a:solidFill>
                  <a:srgbClr val="B86747"/>
                </a:solidFill>
                <a:latin typeface="Tahoma"/>
                <a:sym typeface="Calibri" panose="020F0502020204030204" pitchFamily="34" charset="0"/>
              </a:rPr>
              <a:t>What is my </a:t>
            </a:r>
            <a:r>
              <a:rPr lang="en-US" altLang="en-US" sz="2000" i="1" u="sng" dirty="0">
                <a:solidFill>
                  <a:srgbClr val="B86747"/>
                </a:solidFill>
                <a:latin typeface="Tahoma"/>
                <a:sym typeface="Calibri" panose="020F0502020204030204" pitchFamily="34" charset="0"/>
              </a:rPr>
              <a:t>out-of-pocket maximum?</a:t>
            </a:r>
            <a:endParaRPr lang="en-US" altLang="en-US" sz="2000" i="1" u="sng" dirty="0">
              <a:solidFill>
                <a:srgbClr val="B86747"/>
              </a:solidFill>
              <a:latin typeface="Tahoma"/>
            </a:endParaRPr>
          </a:p>
          <a:p>
            <a:pPr lvl="1" eaLnBrk="1" hangingPunct="1">
              <a:spcBef>
                <a:spcPts val="700"/>
              </a:spcBef>
              <a:buSzPct val="100000"/>
              <a:buFont typeface="Wingdings" panose="05000000000000000000" pitchFamily="2" charset="2"/>
              <a:buChar char="§"/>
              <a:defRPr/>
            </a:pPr>
            <a:endParaRPr lang="en-US" altLang="en-US" sz="800" dirty="0">
              <a:solidFill>
                <a:srgbClr val="B86747"/>
              </a:solidFill>
              <a:latin typeface="Tahoma"/>
              <a:sym typeface="Calibri" panose="020F0502020204030204" pitchFamily="34" charset="0"/>
            </a:endParaRPr>
          </a:p>
          <a:p>
            <a:pPr lvl="1" eaLnBrk="1" hangingPunct="1">
              <a:spcBef>
                <a:spcPts val="700"/>
              </a:spcBef>
              <a:buSzPct val="100000"/>
              <a:buFont typeface="Wingdings" panose="05000000000000000000" pitchFamily="2" charset="2"/>
              <a:buChar char="§"/>
              <a:defRPr/>
            </a:pPr>
            <a:r>
              <a:rPr lang="en-US" altLang="en-US" sz="2000" i="1" dirty="0">
                <a:solidFill>
                  <a:srgbClr val="B86747"/>
                </a:solidFill>
                <a:latin typeface="Tahoma" panose="020B0604030504040204" pitchFamily="34" charset="0"/>
                <a:sym typeface="Calibri" panose="020F0502020204030204" pitchFamily="34" charset="0"/>
              </a:rPr>
              <a:t>Are there any </a:t>
            </a:r>
            <a:r>
              <a:rPr lang="en-US" altLang="en-US" sz="2000" i="1" u="sng" dirty="0">
                <a:solidFill>
                  <a:srgbClr val="B86747"/>
                </a:solidFill>
                <a:latin typeface="Tahoma" panose="020B0604030504040204" pitchFamily="34" charset="0"/>
                <a:sym typeface="Calibri" panose="020F0502020204030204" pitchFamily="34" charset="0"/>
              </a:rPr>
              <a:t>service maximums</a:t>
            </a:r>
            <a:r>
              <a:rPr lang="en-US" altLang="en-US" sz="2000" i="1" dirty="0">
                <a:solidFill>
                  <a:srgbClr val="B86747"/>
                </a:solidFill>
                <a:latin typeface="Tahoma" panose="020B0604030504040204" pitchFamily="34" charset="0"/>
                <a:sym typeface="Calibri" panose="020F0502020204030204" pitchFamily="34" charset="0"/>
              </a:rPr>
              <a:t>?  </a:t>
            </a:r>
            <a:r>
              <a:rPr lang="en-US" altLang="en-US" sz="2000" dirty="0">
                <a:solidFill>
                  <a:srgbClr val="B86747"/>
                </a:solidFill>
                <a:latin typeface="Tahoma" panose="020B0604030504040204" pitchFamily="34" charset="0"/>
                <a:sym typeface="Calibri" panose="020F0502020204030204" pitchFamily="34" charset="0"/>
              </a:rPr>
              <a:t>(Examples: chemotherapy, physical therapy).  Sometimes, plans will impose a dollar limit on the amount they will pay out for a particular </a:t>
            </a:r>
            <a:r>
              <a:rPr lang="en-US" altLang="en-US" sz="2000" u="sng" dirty="0">
                <a:solidFill>
                  <a:srgbClr val="B86747"/>
                </a:solidFill>
                <a:latin typeface="Tahoma" panose="020B0604030504040204" pitchFamily="34" charset="0"/>
                <a:sym typeface="Calibri" panose="020F0502020204030204" pitchFamily="34" charset="0"/>
              </a:rPr>
              <a:t>service</a:t>
            </a:r>
            <a:r>
              <a:rPr lang="en-US" altLang="en-US" sz="2000" dirty="0">
                <a:solidFill>
                  <a:srgbClr val="B86747"/>
                </a:solidFill>
                <a:latin typeface="Tahoma" panose="020B0604030504040204" pitchFamily="34" charset="0"/>
                <a:sym typeface="Calibri" panose="020F0502020204030204" pitchFamily="34" charset="0"/>
              </a:rPr>
              <a:t> per policy year.</a:t>
            </a:r>
          </a:p>
          <a:p>
            <a:pPr lvl="1" eaLnBrk="1" hangingPunct="1">
              <a:spcBef>
                <a:spcPts val="700"/>
              </a:spcBef>
              <a:buSzPct val="100000"/>
              <a:buFont typeface="Wingdings" panose="05000000000000000000" pitchFamily="2" charset="2"/>
              <a:buChar char="§"/>
              <a:defRPr/>
            </a:pPr>
            <a:endParaRPr lang="en-US" altLang="en-US" sz="2000" dirty="0">
              <a:solidFill>
                <a:srgbClr val="B86747"/>
              </a:solidFill>
              <a:latin typeface="Tahoma" panose="020B0604030504040204" pitchFamily="34" charset="0"/>
              <a:sym typeface="Calibri" panose="020F0502020204030204" pitchFamily="34" charset="0"/>
            </a:endParaRPr>
          </a:p>
          <a:p>
            <a:pPr lvl="2">
              <a:spcBef>
                <a:spcPts val="700"/>
              </a:spcBef>
              <a:buSzPct val="100000"/>
              <a:buFont typeface="Wingdings" panose="05000000000000000000" pitchFamily="2" charset="2"/>
              <a:buChar char="§"/>
              <a:defRPr/>
            </a:pPr>
            <a:r>
              <a:rPr lang="en-US" altLang="en-US" sz="2000" dirty="0">
                <a:solidFill>
                  <a:srgbClr val="B86747"/>
                </a:solidFill>
                <a:latin typeface="Tahoma" panose="020B0604030504040204" pitchFamily="34" charset="0"/>
                <a:sym typeface="Calibri" panose="020F0502020204030204" pitchFamily="34" charset="0"/>
              </a:rPr>
              <a:t>If yes, ask:  </a:t>
            </a:r>
            <a:r>
              <a:rPr lang="en-US" altLang="en-US" sz="2000" i="1" dirty="0">
                <a:solidFill>
                  <a:srgbClr val="B86747"/>
                </a:solidFill>
                <a:latin typeface="Tahoma" panose="020B0604030504040204" pitchFamily="34" charset="0"/>
                <a:sym typeface="Calibri" panose="020F0502020204030204" pitchFamily="34" charset="0"/>
              </a:rPr>
              <a:t>What is the maximum?  Is it </a:t>
            </a:r>
            <a:r>
              <a:rPr lang="en-US" altLang="en-US" sz="2000" i="1" u="sng" dirty="0">
                <a:solidFill>
                  <a:srgbClr val="B86747"/>
                </a:solidFill>
                <a:latin typeface="Tahoma" panose="020B0604030504040204" pitchFamily="34" charset="0"/>
                <a:sym typeface="Calibri" panose="020F0502020204030204" pitchFamily="34" charset="0"/>
              </a:rPr>
              <a:t>part of</a:t>
            </a:r>
            <a:r>
              <a:rPr lang="en-US" altLang="en-US" sz="2000" i="1" dirty="0">
                <a:solidFill>
                  <a:srgbClr val="B86747"/>
                </a:solidFill>
                <a:latin typeface="Tahoma" panose="020B0604030504040204" pitchFamily="34" charset="0"/>
                <a:sym typeface="Calibri" panose="020F0502020204030204" pitchFamily="34" charset="0"/>
              </a:rPr>
              <a:t> or </a:t>
            </a:r>
            <a:r>
              <a:rPr lang="en-US" altLang="en-US" sz="2000" i="1" u="sng" dirty="0">
                <a:solidFill>
                  <a:srgbClr val="B86747"/>
                </a:solidFill>
                <a:latin typeface="Tahoma" panose="020B0604030504040204" pitchFamily="34" charset="0"/>
                <a:sym typeface="Calibri" panose="020F0502020204030204" pitchFamily="34" charset="0"/>
              </a:rPr>
              <a:t>separate from</a:t>
            </a:r>
            <a:r>
              <a:rPr lang="en-US" altLang="en-US" sz="2000" i="1" dirty="0">
                <a:solidFill>
                  <a:srgbClr val="B86747"/>
                </a:solidFill>
                <a:latin typeface="Tahoma" panose="020B0604030504040204" pitchFamily="34" charset="0"/>
                <a:sym typeface="Calibri" panose="020F0502020204030204" pitchFamily="34" charset="0"/>
              </a:rPr>
              <a:t> the lifetime maximum?</a:t>
            </a:r>
          </a:p>
          <a:p>
            <a:pPr eaLnBrk="1" hangingPunct="1">
              <a:spcBef>
                <a:spcPts val="800"/>
              </a:spcBef>
              <a:buClr>
                <a:srgbClr val="FFFFFF"/>
              </a:buClr>
              <a:buSzPct val="100000"/>
              <a:buFont typeface="Arial" panose="020B0604020202020204" pitchFamily="34" charset="0"/>
              <a:buChar char="•"/>
              <a:defRPr/>
            </a:pPr>
            <a:endParaRPr lang="en-US" altLang="en-US" sz="1400" dirty="0">
              <a:latin typeface="Tahoma" panose="020B0604030504040204" pitchFamily="34" charset="0"/>
              <a:sym typeface="Calibri" panose="020F0502020204030204" pitchFamily="34" charset="0"/>
            </a:endParaRPr>
          </a:p>
        </p:txBody>
      </p:sp>
      <p:pic>
        <p:nvPicPr>
          <p:cNvPr id="3" name="Audio 2">
            <a:hlinkClick r:id="" action="ppaction://media"/>
            <a:extLst>
              <a:ext uri="{FF2B5EF4-FFF2-40B4-BE49-F238E27FC236}">
                <a16:creationId xmlns:a16="http://schemas.microsoft.com/office/drawing/2014/main" id="{FEB9416A-CAD2-48E0-9CE4-6F756C16A9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714004393"/>
      </p:ext>
    </p:extLst>
  </p:cSld>
  <p:clrMapOvr>
    <a:masterClrMapping/>
  </p:clrMapOvr>
  <mc:AlternateContent xmlns:mc="http://schemas.openxmlformats.org/markup-compatibility/2006">
    <mc:Choice xmlns:p14="http://schemas.microsoft.com/office/powerpoint/2010/main" Requires="p14">
      <p:transition spd="slow" p14:dur="2000" advTm="50145"/>
    </mc:Choice>
    <mc:Fallback>
      <p:transition spd="slow" advTm="501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6FC5AC89-F3D3-9714-4A60-98D1758F7BEC}"/>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5" name="Title 1">
            <a:extLst>
              <a:ext uri="{FF2B5EF4-FFF2-40B4-BE49-F238E27FC236}">
                <a16:creationId xmlns:a16="http://schemas.microsoft.com/office/drawing/2014/main" id="{3523655B-8DD1-47EA-B1A1-0F857A85C02F}"/>
              </a:ext>
            </a:extLst>
          </p:cNvPr>
          <p:cNvSpPr>
            <a:spLocks noGrp="1"/>
          </p:cNvSpPr>
          <p:nvPr>
            <p:ph type="title"/>
          </p:nvPr>
        </p:nvSpPr>
        <p:spPr>
          <a:xfrm>
            <a:off x="472440" y="1"/>
            <a:ext cx="11583436" cy="876692"/>
          </a:xfrm>
        </p:spPr>
        <p:txBody>
          <a:bodyPr>
            <a:norm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Questions to Ask</a:t>
            </a:r>
          </a:p>
        </p:txBody>
      </p:sp>
      <p:sp>
        <p:nvSpPr>
          <p:cNvPr id="7" name="Rectangle 3">
            <a:extLst>
              <a:ext uri="{FF2B5EF4-FFF2-40B4-BE49-F238E27FC236}">
                <a16:creationId xmlns:a16="http://schemas.microsoft.com/office/drawing/2014/main" id="{DC7153F5-5AF4-4C5B-AF21-DCF6312EE3FC}"/>
              </a:ext>
            </a:extLst>
          </p:cNvPr>
          <p:cNvSpPr>
            <a:spLocks noChangeArrowheads="1"/>
          </p:cNvSpPr>
          <p:nvPr/>
        </p:nvSpPr>
        <p:spPr bwMode="auto">
          <a:xfrm>
            <a:off x="99066" y="991595"/>
            <a:ext cx="11583436" cy="4743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4200">
                <a:solidFill>
                  <a:srgbClr val="000000"/>
                </a:solidFill>
                <a:latin typeface="GillSans" pitchFamily="34" charset="0"/>
                <a:ea typeface="ヒラギノ角ゴ ProN W3"/>
                <a:cs typeface="ヒラギノ角ゴ ProN W3"/>
                <a:sym typeface="GillSans" pitchFamily="34" charset="0"/>
              </a:defRPr>
            </a:lvl1pPr>
            <a:lvl2pPr marL="704850" indent="-285750" eaLnBrk="0" hangingPunct="0">
              <a:defRPr sz="4200">
                <a:solidFill>
                  <a:srgbClr val="000000"/>
                </a:solidFill>
                <a:latin typeface="GillSans" pitchFamily="34" charset="0"/>
                <a:ea typeface="ヒラギノ角ゴ ProN W3"/>
                <a:cs typeface="ヒラギノ角ゴ ProN W3"/>
                <a:sym typeface="GillSans" pitchFamily="34" charset="0"/>
              </a:defRPr>
            </a:lvl2pPr>
            <a:lvl3pPr marL="1104900" indent="-228600" eaLnBrk="0" hangingPunct="0">
              <a:defRPr sz="4200">
                <a:solidFill>
                  <a:srgbClr val="000000"/>
                </a:solidFill>
                <a:latin typeface="GillSans" pitchFamily="34" charset="0"/>
                <a:ea typeface="ヒラギノ角ゴ ProN W3"/>
                <a:cs typeface="ヒラギノ角ゴ ProN W3"/>
                <a:sym typeface="GillSans" pitchFamily="34" charset="0"/>
              </a:defRPr>
            </a:lvl3pPr>
            <a:lvl4pPr marL="1562100" indent="-228600" eaLnBrk="0" hangingPunct="0">
              <a:defRPr sz="4200">
                <a:solidFill>
                  <a:srgbClr val="000000"/>
                </a:solidFill>
                <a:latin typeface="GillSans" pitchFamily="34" charset="0"/>
                <a:ea typeface="ヒラギノ角ゴ ProN W3"/>
                <a:cs typeface="ヒラギノ角ゴ ProN W3"/>
                <a:sym typeface="GillSans" pitchFamily="34" charset="0"/>
              </a:defRPr>
            </a:lvl4pPr>
            <a:lvl5pPr marL="2019300" indent="-228600" eaLnBrk="0" hangingPunct="0">
              <a:defRPr sz="4200">
                <a:solidFill>
                  <a:srgbClr val="000000"/>
                </a:solidFill>
                <a:latin typeface="GillSans" pitchFamily="34" charset="0"/>
                <a:ea typeface="ヒラギノ角ゴ ProN W3"/>
                <a:cs typeface="ヒラギノ角ゴ ProN W3"/>
                <a:sym typeface="GillSans" pitchFamily="34" charset="0"/>
              </a:defRPr>
            </a:lvl5pPr>
            <a:lvl6pPr marL="24765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6pPr>
            <a:lvl7pPr marL="29337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7pPr>
            <a:lvl8pPr marL="33909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8pPr>
            <a:lvl9pPr marL="38481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9pPr>
          </a:lstStyle>
          <a:p>
            <a:pPr marL="419100" lvl="1" indent="0" eaLnBrk="1" hangingPunct="1">
              <a:spcBef>
                <a:spcPts val="700"/>
              </a:spcBef>
              <a:buSzPct val="100000"/>
              <a:defRPr/>
            </a:pPr>
            <a:r>
              <a:rPr lang="en-US" altLang="en-US" sz="2000" b="1" dirty="0">
                <a:solidFill>
                  <a:srgbClr val="B86747"/>
                </a:solidFill>
                <a:latin typeface="Tahoma" pitchFamily="34" charset="0"/>
                <a:sym typeface="Calibri" pitchFamily="34" charset="0"/>
              </a:rPr>
              <a:t>Pharmaceuticals/medications</a:t>
            </a:r>
          </a:p>
          <a:p>
            <a:pPr marL="419100" lvl="1" indent="0" eaLnBrk="1" hangingPunct="1">
              <a:spcBef>
                <a:spcPts val="700"/>
              </a:spcBef>
              <a:buSzPct val="100000"/>
              <a:defRPr/>
            </a:pPr>
            <a:endParaRPr lang="en-US" altLang="en-US" sz="800" b="1" dirty="0">
              <a:solidFill>
                <a:srgbClr val="B86747"/>
              </a:solidFill>
              <a:latin typeface="Tahoma" pitchFamily="34" charset="0"/>
              <a:sym typeface="Calibri" pitchFamily="34" charset="0"/>
            </a:endParaRPr>
          </a:p>
          <a:p>
            <a:pPr marL="419100" lvl="1" indent="0" eaLnBrk="1" hangingPunct="1">
              <a:spcBef>
                <a:spcPts val="700"/>
              </a:spcBef>
              <a:buSzPct val="100000"/>
              <a:defRPr/>
            </a:pPr>
            <a:r>
              <a:rPr lang="en-US" altLang="en-US" sz="2000" dirty="0">
                <a:solidFill>
                  <a:srgbClr val="B86747"/>
                </a:solidFill>
                <a:latin typeface="Tahoma" pitchFamily="34" charset="0"/>
                <a:sym typeface="Calibri" pitchFamily="34" charset="0"/>
              </a:rPr>
              <a:t>Contact your </a:t>
            </a:r>
            <a:r>
              <a:rPr lang="en-US" altLang="en-US" sz="2000" b="1" dirty="0">
                <a:solidFill>
                  <a:srgbClr val="B86747"/>
                </a:solidFill>
                <a:latin typeface="Tahoma" pitchFamily="34" charset="0"/>
                <a:sym typeface="Calibri" pitchFamily="34" charset="0"/>
              </a:rPr>
              <a:t>pharmacy benefit manager</a:t>
            </a:r>
            <a:r>
              <a:rPr lang="en-US" altLang="en-US" sz="2000" dirty="0">
                <a:solidFill>
                  <a:srgbClr val="B86747"/>
                </a:solidFill>
                <a:latin typeface="Tahoma" pitchFamily="34" charset="0"/>
                <a:sym typeface="Calibri" pitchFamily="34" charset="0"/>
              </a:rPr>
              <a:t> with these questions:</a:t>
            </a:r>
          </a:p>
          <a:p>
            <a:pPr lvl="1" eaLnBrk="1" hangingPunct="1">
              <a:spcBef>
                <a:spcPts val="700"/>
              </a:spcBef>
              <a:buSzPct val="100000"/>
              <a:buFont typeface="Wingdings" panose="05000000000000000000" pitchFamily="2" charset="2"/>
              <a:buChar char="§"/>
              <a:defRPr/>
            </a:pPr>
            <a:endParaRPr lang="en-US" altLang="en-US" sz="800" dirty="0">
              <a:solidFill>
                <a:srgbClr val="B86747"/>
              </a:solidFill>
              <a:latin typeface="Tahoma" pitchFamily="34" charset="0"/>
              <a:sym typeface="Calibri" pitchFamily="34" charset="0"/>
            </a:endParaRPr>
          </a:p>
          <a:p>
            <a:pPr lvl="1" eaLnBrk="1" hangingPunct="1">
              <a:spcBef>
                <a:spcPts val="700"/>
              </a:spcBef>
              <a:buSzPct val="100000"/>
              <a:buFont typeface="Wingdings" panose="05000000000000000000" pitchFamily="2" charset="2"/>
              <a:buChar char="§"/>
              <a:defRPr/>
            </a:pPr>
            <a:r>
              <a:rPr lang="en-US" altLang="en-US" sz="2000" i="1" dirty="0">
                <a:solidFill>
                  <a:srgbClr val="B86747"/>
                </a:solidFill>
                <a:latin typeface="Tahoma" pitchFamily="34" charset="0"/>
                <a:sym typeface="Calibri" pitchFamily="34" charset="0"/>
              </a:rPr>
              <a:t>What is my outpatient pharmacy coverage for (</a:t>
            </a:r>
            <a:r>
              <a:rPr lang="en-US" altLang="en-US" sz="2000" i="1" u="sng" dirty="0">
                <a:solidFill>
                  <a:srgbClr val="B86747"/>
                </a:solidFill>
                <a:latin typeface="Tahoma" pitchFamily="34" charset="0"/>
                <a:sym typeface="Calibri" pitchFamily="34" charset="0"/>
              </a:rPr>
              <a:t>pharmaceutical</a:t>
            </a:r>
            <a:r>
              <a:rPr lang="en-US" altLang="en-US" sz="2000" i="1" dirty="0">
                <a:solidFill>
                  <a:srgbClr val="B86747"/>
                </a:solidFill>
                <a:latin typeface="Tahoma" pitchFamily="34" charset="0"/>
                <a:sym typeface="Calibri" pitchFamily="34" charset="0"/>
              </a:rPr>
              <a:t>)?</a:t>
            </a:r>
          </a:p>
          <a:p>
            <a:pPr marL="419100" lvl="1" indent="0" eaLnBrk="1" hangingPunct="1">
              <a:spcBef>
                <a:spcPts val="700"/>
              </a:spcBef>
              <a:buSzPct val="100000"/>
              <a:defRPr/>
            </a:pPr>
            <a:endParaRPr lang="en-US" altLang="en-US" sz="800" b="1" dirty="0">
              <a:solidFill>
                <a:srgbClr val="B86747"/>
              </a:solidFill>
              <a:latin typeface="Tahoma" pitchFamily="34" charset="0"/>
              <a:sym typeface="Calibri" pitchFamily="34" charset="0"/>
            </a:endParaRPr>
          </a:p>
          <a:p>
            <a:pPr lvl="1" eaLnBrk="1" hangingPunct="1">
              <a:spcBef>
                <a:spcPts val="700"/>
              </a:spcBef>
              <a:buSzPct val="100000"/>
              <a:buFont typeface="Wingdings" panose="05000000000000000000" pitchFamily="2" charset="2"/>
              <a:buChar char="§"/>
              <a:defRPr/>
            </a:pPr>
            <a:r>
              <a:rPr lang="en-US" altLang="en-US" sz="2000" i="1" dirty="0">
                <a:solidFill>
                  <a:srgbClr val="B86747"/>
                </a:solidFill>
                <a:latin typeface="Tahoma" pitchFamily="34" charset="0"/>
                <a:sym typeface="Calibri" pitchFamily="34" charset="0"/>
              </a:rPr>
              <a:t>Will (</a:t>
            </a:r>
            <a:r>
              <a:rPr lang="en-US" altLang="en-US" sz="2000" i="1" u="sng" dirty="0">
                <a:solidFill>
                  <a:srgbClr val="B86747"/>
                </a:solidFill>
                <a:latin typeface="Tahoma" pitchFamily="34" charset="0"/>
                <a:sym typeface="Calibri" pitchFamily="34" charset="0"/>
              </a:rPr>
              <a:t>pharmaceutical</a:t>
            </a:r>
            <a:r>
              <a:rPr lang="en-US" altLang="en-US" sz="2000" i="1" dirty="0">
                <a:solidFill>
                  <a:srgbClr val="B86747"/>
                </a:solidFill>
                <a:latin typeface="Tahoma" pitchFamily="34" charset="0"/>
                <a:sym typeface="Calibri" pitchFamily="34" charset="0"/>
              </a:rPr>
              <a:t>) be covered for my diagnosis?  </a:t>
            </a:r>
            <a:r>
              <a:rPr lang="en-US" altLang="en-US" sz="2000" dirty="0">
                <a:solidFill>
                  <a:srgbClr val="B86747"/>
                </a:solidFill>
                <a:latin typeface="Tahoma" pitchFamily="34" charset="0"/>
                <a:sym typeface="Calibri" pitchFamily="34" charset="0"/>
              </a:rPr>
              <a:t>Whether the answer is yes or no, ask for the specific financial information covered in a previous slide.</a:t>
            </a:r>
          </a:p>
          <a:p>
            <a:pPr marL="419100" lvl="1" indent="0" eaLnBrk="1" hangingPunct="1">
              <a:spcBef>
                <a:spcPts val="700"/>
              </a:spcBef>
              <a:buSzPct val="100000"/>
              <a:defRPr/>
            </a:pPr>
            <a:endParaRPr lang="en-US" altLang="en-US" sz="800" dirty="0">
              <a:solidFill>
                <a:srgbClr val="B86747"/>
              </a:solidFill>
              <a:latin typeface="Tahoma" pitchFamily="34" charset="0"/>
              <a:sym typeface="Calibri" pitchFamily="34" charset="0"/>
            </a:endParaRPr>
          </a:p>
          <a:p>
            <a:pPr lvl="2" eaLnBrk="1" hangingPunct="1">
              <a:spcBef>
                <a:spcPts val="700"/>
              </a:spcBef>
              <a:buSzPct val="100000"/>
              <a:buFont typeface="Wingdings" panose="05000000000000000000" pitchFamily="2" charset="2"/>
              <a:buChar char="§"/>
              <a:defRPr/>
            </a:pPr>
            <a:r>
              <a:rPr lang="en-US" altLang="en-US" sz="2000" dirty="0">
                <a:solidFill>
                  <a:srgbClr val="B86747"/>
                </a:solidFill>
                <a:latin typeface="Tahoma" pitchFamily="34" charset="0"/>
                <a:sym typeface="Calibri" pitchFamily="34" charset="0"/>
              </a:rPr>
              <a:t>If the answer is no, ask: </a:t>
            </a:r>
            <a:r>
              <a:rPr lang="en-US" altLang="en-US" sz="2000" i="1" dirty="0">
                <a:solidFill>
                  <a:srgbClr val="B86747"/>
                </a:solidFill>
                <a:latin typeface="Tahoma" pitchFamily="34" charset="0"/>
                <a:sym typeface="Calibri" pitchFamily="34" charset="0"/>
              </a:rPr>
              <a:t>What is the process for getting (</a:t>
            </a:r>
            <a:r>
              <a:rPr lang="en-US" altLang="en-US" sz="2000" i="1" u="sng" dirty="0">
                <a:solidFill>
                  <a:srgbClr val="B86747"/>
                </a:solidFill>
                <a:latin typeface="Tahoma" pitchFamily="34" charset="0"/>
                <a:sym typeface="Calibri" pitchFamily="34" charset="0"/>
              </a:rPr>
              <a:t>pharmaceutical</a:t>
            </a:r>
            <a:r>
              <a:rPr lang="en-US" altLang="en-US" sz="2000" i="1" dirty="0">
                <a:solidFill>
                  <a:srgbClr val="B86747"/>
                </a:solidFill>
                <a:latin typeface="Tahoma" pitchFamily="34" charset="0"/>
                <a:sym typeface="Calibri" pitchFamily="34" charset="0"/>
              </a:rPr>
              <a:t>) reviewed for coverage?</a:t>
            </a:r>
          </a:p>
          <a:p>
            <a:pPr marL="876300" lvl="2" indent="0" eaLnBrk="1" hangingPunct="1">
              <a:spcBef>
                <a:spcPts val="700"/>
              </a:spcBef>
              <a:buSzPct val="100000"/>
              <a:defRPr/>
            </a:pPr>
            <a:endParaRPr lang="en-US" altLang="en-US" sz="800" i="1" dirty="0">
              <a:solidFill>
                <a:srgbClr val="B86747"/>
              </a:solidFill>
              <a:latin typeface="Tahoma" pitchFamily="34" charset="0"/>
              <a:sym typeface="Calibri" pitchFamily="34" charset="0"/>
            </a:endParaRPr>
          </a:p>
          <a:p>
            <a:pPr lvl="2" eaLnBrk="1" hangingPunct="1">
              <a:spcBef>
                <a:spcPts val="700"/>
              </a:spcBef>
              <a:buSzPct val="100000"/>
              <a:buFont typeface="Wingdings" panose="05000000000000000000" pitchFamily="2" charset="2"/>
              <a:buChar char="§"/>
              <a:defRPr/>
            </a:pPr>
            <a:r>
              <a:rPr lang="en-US" altLang="en-US" sz="2000" dirty="0">
                <a:solidFill>
                  <a:srgbClr val="B86747"/>
                </a:solidFill>
                <a:latin typeface="Tahoma" pitchFamily="34" charset="0"/>
                <a:sym typeface="Calibri" pitchFamily="34" charset="0"/>
              </a:rPr>
              <a:t>If the answer is yes, ask:</a:t>
            </a:r>
            <a:r>
              <a:rPr lang="en-US" altLang="en-US" sz="2000" b="1" dirty="0">
                <a:solidFill>
                  <a:srgbClr val="B86747"/>
                </a:solidFill>
                <a:latin typeface="Tahoma" pitchFamily="34" charset="0"/>
                <a:sym typeface="Calibri" pitchFamily="34" charset="0"/>
              </a:rPr>
              <a:t>  </a:t>
            </a:r>
            <a:r>
              <a:rPr lang="en-US" altLang="en-US" sz="2000" i="1" dirty="0">
                <a:solidFill>
                  <a:srgbClr val="B86747"/>
                </a:solidFill>
                <a:latin typeface="Tahoma" pitchFamily="34" charset="0"/>
                <a:sym typeface="Calibri" pitchFamily="34" charset="0"/>
              </a:rPr>
              <a:t>Is it covered under the </a:t>
            </a:r>
            <a:r>
              <a:rPr lang="en-US" altLang="en-US" sz="2000" i="1" u="sng" dirty="0">
                <a:solidFill>
                  <a:srgbClr val="B86747"/>
                </a:solidFill>
                <a:latin typeface="Tahoma" pitchFamily="34" charset="0"/>
                <a:sym typeface="Calibri" pitchFamily="34" charset="0"/>
              </a:rPr>
              <a:t>medical</a:t>
            </a:r>
            <a:r>
              <a:rPr lang="en-US" altLang="en-US" sz="2000" i="1" dirty="0">
                <a:solidFill>
                  <a:srgbClr val="B86747"/>
                </a:solidFill>
                <a:latin typeface="Tahoma" pitchFamily="34" charset="0"/>
                <a:sym typeface="Calibri" pitchFamily="34" charset="0"/>
              </a:rPr>
              <a:t> or the </a:t>
            </a:r>
            <a:r>
              <a:rPr lang="en-US" altLang="en-US" sz="2000" i="1" u="sng" dirty="0">
                <a:solidFill>
                  <a:srgbClr val="B86747"/>
                </a:solidFill>
                <a:latin typeface="Tahoma" pitchFamily="34" charset="0"/>
                <a:sym typeface="Calibri" pitchFamily="34" charset="0"/>
              </a:rPr>
              <a:t>pharmacy</a:t>
            </a:r>
            <a:r>
              <a:rPr lang="en-US" altLang="en-US" sz="2000" i="1" dirty="0">
                <a:solidFill>
                  <a:srgbClr val="B86747"/>
                </a:solidFill>
                <a:latin typeface="Tahoma" pitchFamily="34" charset="0"/>
                <a:sym typeface="Calibri" pitchFamily="34" charset="0"/>
              </a:rPr>
              <a:t> benefit?</a:t>
            </a:r>
          </a:p>
          <a:p>
            <a:pPr marL="876300" lvl="2" indent="0" eaLnBrk="1" hangingPunct="1">
              <a:spcBef>
                <a:spcPts val="700"/>
              </a:spcBef>
              <a:buSzPct val="100000"/>
              <a:defRPr/>
            </a:pPr>
            <a:endParaRPr lang="en-US" altLang="en-US" sz="800" i="1" dirty="0">
              <a:solidFill>
                <a:srgbClr val="B86747"/>
              </a:solidFill>
              <a:latin typeface="Tahoma" pitchFamily="34" charset="0"/>
              <a:sym typeface="Calibri" pitchFamily="34" charset="0"/>
            </a:endParaRPr>
          </a:p>
          <a:p>
            <a:pPr lvl="2" eaLnBrk="1" hangingPunct="1">
              <a:spcBef>
                <a:spcPts val="700"/>
              </a:spcBef>
              <a:buSzPct val="100000"/>
              <a:buFont typeface="Wingdings" panose="05000000000000000000" pitchFamily="2" charset="2"/>
              <a:buChar char="§"/>
              <a:defRPr/>
            </a:pPr>
            <a:r>
              <a:rPr lang="en-US" altLang="en-US" sz="2000" dirty="0">
                <a:solidFill>
                  <a:srgbClr val="B86747"/>
                </a:solidFill>
                <a:latin typeface="Tahoma" pitchFamily="34" charset="0"/>
                <a:sym typeface="Calibri" pitchFamily="34" charset="0"/>
              </a:rPr>
              <a:t>Ask: </a:t>
            </a:r>
            <a:r>
              <a:rPr lang="en-US" altLang="en-US" sz="2000" i="1" dirty="0">
                <a:solidFill>
                  <a:srgbClr val="B86747"/>
                </a:solidFill>
                <a:latin typeface="Tahoma" pitchFamily="34" charset="0"/>
                <a:sym typeface="Calibri" pitchFamily="34" charset="0"/>
              </a:rPr>
              <a:t>Is there a supply limit?</a:t>
            </a:r>
          </a:p>
          <a:p>
            <a:pPr eaLnBrk="1" hangingPunct="1">
              <a:spcBef>
                <a:spcPts val="800"/>
              </a:spcBef>
              <a:buClr>
                <a:srgbClr val="FFFFFF"/>
              </a:buClr>
              <a:buSzPct val="100000"/>
              <a:buFont typeface="Arial" pitchFamily="34" charset="0"/>
              <a:buChar char="•"/>
              <a:defRPr/>
            </a:pPr>
            <a:endParaRPr lang="en-US" altLang="en-US" sz="1000" dirty="0">
              <a:latin typeface="Tahoma" pitchFamily="34" charset="0"/>
              <a:sym typeface="Calibri" pitchFamily="34" charset="0"/>
            </a:endParaRPr>
          </a:p>
        </p:txBody>
      </p:sp>
      <p:pic>
        <p:nvPicPr>
          <p:cNvPr id="6" name="Audio 5">
            <a:hlinkClick r:id="" action="ppaction://media"/>
            <a:extLst>
              <a:ext uri="{FF2B5EF4-FFF2-40B4-BE49-F238E27FC236}">
                <a16:creationId xmlns:a16="http://schemas.microsoft.com/office/drawing/2014/main" id="{9D908C20-6419-4E77-A77A-C56767D584D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331504455"/>
      </p:ext>
    </p:extLst>
  </p:cSld>
  <p:clrMapOvr>
    <a:masterClrMapping/>
  </p:clrMapOvr>
  <mc:AlternateContent xmlns:mc="http://schemas.openxmlformats.org/markup-compatibility/2006">
    <mc:Choice xmlns:p14="http://schemas.microsoft.com/office/powerpoint/2010/main" Requires="p14">
      <p:transition spd="slow" p14:dur="2000" advTm="53369"/>
    </mc:Choice>
    <mc:Fallback>
      <p:transition spd="slow" advTm="53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6FC5AC89-F3D3-9714-4A60-98D1758F7BEC}"/>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5" name="Rectangle 3">
            <a:extLst>
              <a:ext uri="{FF2B5EF4-FFF2-40B4-BE49-F238E27FC236}">
                <a16:creationId xmlns:a16="http://schemas.microsoft.com/office/drawing/2014/main" id="{FD92CCD2-91EA-4739-8081-A373BD9A1594}"/>
              </a:ext>
            </a:extLst>
          </p:cNvPr>
          <p:cNvSpPr>
            <a:spLocks noChangeArrowheads="1"/>
          </p:cNvSpPr>
          <p:nvPr/>
        </p:nvSpPr>
        <p:spPr bwMode="auto">
          <a:xfrm>
            <a:off x="1913138" y="1078251"/>
            <a:ext cx="8229600" cy="50821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4200">
                <a:solidFill>
                  <a:srgbClr val="000000"/>
                </a:solidFill>
                <a:latin typeface="GillSans" pitchFamily="34" charset="0"/>
                <a:ea typeface="ヒラギノ角ゴ ProN W3"/>
                <a:cs typeface="ヒラギノ角ゴ ProN W3"/>
                <a:sym typeface="GillSans" pitchFamily="34" charset="0"/>
              </a:defRPr>
            </a:lvl1pPr>
            <a:lvl2pPr marL="742950" indent="-285750" eaLnBrk="0" hangingPunct="0">
              <a:defRPr sz="4200">
                <a:solidFill>
                  <a:srgbClr val="000000"/>
                </a:solidFill>
                <a:latin typeface="GillSans" pitchFamily="34" charset="0"/>
                <a:ea typeface="ヒラギノ角ゴ ProN W3"/>
                <a:cs typeface="ヒラギノ角ゴ ProN W3"/>
                <a:sym typeface="GillSans" pitchFamily="34" charset="0"/>
              </a:defRPr>
            </a:lvl2pPr>
            <a:lvl3pPr marL="1143000" indent="-228600" eaLnBrk="0" hangingPunct="0">
              <a:defRPr sz="4200">
                <a:solidFill>
                  <a:srgbClr val="000000"/>
                </a:solidFill>
                <a:latin typeface="GillSans" pitchFamily="34" charset="0"/>
                <a:ea typeface="ヒラギノ角ゴ ProN W3"/>
                <a:cs typeface="ヒラギノ角ゴ ProN W3"/>
                <a:sym typeface="GillSans" pitchFamily="34" charset="0"/>
              </a:defRPr>
            </a:lvl3pPr>
            <a:lvl4pPr marL="1600200" indent="-228600" eaLnBrk="0" hangingPunct="0">
              <a:defRPr sz="4200">
                <a:solidFill>
                  <a:srgbClr val="000000"/>
                </a:solidFill>
                <a:latin typeface="GillSans" pitchFamily="34" charset="0"/>
                <a:ea typeface="ヒラギノ角ゴ ProN W3"/>
                <a:cs typeface="ヒラギノ角ゴ ProN W3"/>
                <a:sym typeface="GillSans" pitchFamily="34" charset="0"/>
              </a:defRPr>
            </a:lvl4pPr>
            <a:lvl5pPr marL="2057400" indent="-228600" eaLnBrk="0" hangingPunct="0">
              <a:defRPr sz="4200">
                <a:solidFill>
                  <a:srgbClr val="000000"/>
                </a:solidFill>
                <a:latin typeface="GillSans" pitchFamily="34" charset="0"/>
                <a:ea typeface="ヒラギノ角ゴ ProN W3"/>
                <a:cs typeface="ヒラギノ角ゴ ProN W3"/>
                <a:sym typeface="GillSans" pitchFamily="34" charset="0"/>
              </a:defRPr>
            </a:lvl5pPr>
            <a:lvl6pPr marL="25146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6pPr>
            <a:lvl7pPr marL="29718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7pPr>
            <a:lvl8pPr marL="34290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8pPr>
            <a:lvl9pPr marL="38862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9pPr>
          </a:lstStyle>
          <a:p>
            <a:pPr marL="0" indent="0" algn="ctr" eaLnBrk="1" hangingPunct="1">
              <a:spcBef>
                <a:spcPts val="800"/>
              </a:spcBef>
              <a:buSzPct val="100000"/>
              <a:defRPr/>
            </a:pPr>
            <a:endParaRPr lang="en-US" altLang="en-US" sz="1200" dirty="0">
              <a:latin typeface="Tahoma" pitchFamily="34" charset="0"/>
              <a:sym typeface="Calibri" pitchFamily="34" charset="0"/>
            </a:endParaRPr>
          </a:p>
          <a:p>
            <a:pPr marL="0" indent="0" algn="ctr" eaLnBrk="1" hangingPunct="1">
              <a:spcBef>
                <a:spcPts val="800"/>
              </a:spcBef>
              <a:buSzPct val="100000"/>
              <a:defRPr/>
            </a:pPr>
            <a:endParaRPr lang="en-US" altLang="en-US" sz="4000" dirty="0">
              <a:latin typeface="Tahoma" pitchFamily="34" charset="0"/>
              <a:sym typeface="Calibri" pitchFamily="34" charset="0"/>
            </a:endParaRPr>
          </a:p>
          <a:p>
            <a:pPr marL="0" indent="0" algn="ctr" eaLnBrk="1" hangingPunct="1">
              <a:spcBef>
                <a:spcPts val="800"/>
              </a:spcBef>
              <a:buSzPct val="100000"/>
              <a:defRPr/>
            </a:pPr>
            <a:r>
              <a:rPr lang="en-US" altLang="en-US" sz="4000" b="1" dirty="0">
                <a:solidFill>
                  <a:srgbClr val="B86747"/>
                </a:solidFill>
                <a:latin typeface="Tahoma" pitchFamily="34" charset="0"/>
                <a:sym typeface="Calibri" pitchFamily="34" charset="0"/>
              </a:rPr>
              <a:t>Non-covered services</a:t>
            </a:r>
          </a:p>
          <a:p>
            <a:pPr marL="0" indent="0" algn="ctr" eaLnBrk="1" hangingPunct="1">
              <a:spcBef>
                <a:spcPts val="800"/>
              </a:spcBef>
              <a:buSzPct val="100000"/>
              <a:defRPr/>
            </a:pPr>
            <a:endParaRPr lang="en-US" altLang="en-US" sz="4000" dirty="0">
              <a:latin typeface="Tahoma" pitchFamily="34" charset="0"/>
              <a:sym typeface="Calibri" pitchFamily="34" charset="0"/>
            </a:endParaRPr>
          </a:p>
          <a:p>
            <a:pPr marL="0" indent="0" algn="ctr" eaLnBrk="1" hangingPunct="1">
              <a:spcBef>
                <a:spcPts val="800"/>
              </a:spcBef>
              <a:buSzPct val="100000"/>
              <a:defRPr/>
            </a:pPr>
            <a:r>
              <a:rPr lang="en-US" altLang="en-US" sz="4000" b="1" dirty="0">
                <a:solidFill>
                  <a:srgbClr val="B86747"/>
                </a:solidFill>
                <a:latin typeface="Tahoma" pitchFamily="34" charset="0"/>
                <a:sym typeface="Calibri" pitchFamily="34" charset="0"/>
              </a:rPr>
              <a:t>Important Information</a:t>
            </a:r>
          </a:p>
          <a:p>
            <a:pPr algn="ctr" eaLnBrk="1" hangingPunct="1">
              <a:spcBef>
                <a:spcPts val="800"/>
              </a:spcBef>
              <a:buClr>
                <a:srgbClr val="FFFFFF"/>
              </a:buClr>
              <a:buSzPct val="100000"/>
              <a:buFont typeface="Arial" pitchFamily="34" charset="0"/>
              <a:buNone/>
              <a:defRPr/>
            </a:pPr>
            <a:endParaRPr lang="en-US" altLang="en-US" sz="4000" dirty="0">
              <a:latin typeface="Tahoma" pitchFamily="34" charset="0"/>
              <a:sym typeface="Calibri" pitchFamily="34" charset="0"/>
            </a:endParaRPr>
          </a:p>
          <a:p>
            <a:pPr marL="0" lvl="0" indent="0" algn="ctr" eaLnBrk="1" hangingPunct="1">
              <a:spcBef>
                <a:spcPts val="800"/>
              </a:spcBef>
              <a:buSzPct val="100000"/>
              <a:defRPr/>
            </a:pPr>
            <a:r>
              <a:rPr lang="en-US" altLang="en-US" sz="4000" b="1" dirty="0">
                <a:solidFill>
                  <a:srgbClr val="B86747"/>
                </a:solidFill>
                <a:latin typeface="Tahoma" pitchFamily="34" charset="0"/>
                <a:ea typeface="+mn-ea"/>
                <a:cs typeface="+mn-cs"/>
                <a:sym typeface="Calibri" pitchFamily="34" charset="0"/>
              </a:rPr>
              <a:t>Resources</a:t>
            </a:r>
          </a:p>
          <a:p>
            <a:pPr eaLnBrk="1" hangingPunct="1">
              <a:spcBef>
                <a:spcPts val="800"/>
              </a:spcBef>
              <a:buClr>
                <a:srgbClr val="FFFFFF"/>
              </a:buClr>
              <a:buSzPct val="100000"/>
              <a:buFont typeface="Arial" pitchFamily="34" charset="0"/>
              <a:buChar char="•"/>
              <a:defRPr/>
            </a:pPr>
            <a:endParaRPr lang="en-US" altLang="en-US" sz="1000" dirty="0">
              <a:latin typeface="Tahoma" pitchFamily="34" charset="0"/>
              <a:sym typeface="Calibri" pitchFamily="34" charset="0"/>
            </a:endParaRPr>
          </a:p>
        </p:txBody>
      </p:sp>
      <p:sp>
        <p:nvSpPr>
          <p:cNvPr id="6" name="Line 2">
            <a:extLst>
              <a:ext uri="{FF2B5EF4-FFF2-40B4-BE49-F238E27FC236}">
                <a16:creationId xmlns:a16="http://schemas.microsoft.com/office/drawing/2014/main" id="{E2FE8BCA-5F64-43C5-AF5C-F6425C78B86C}"/>
              </a:ext>
            </a:extLst>
          </p:cNvPr>
          <p:cNvSpPr>
            <a:spLocks noChangeShapeType="1"/>
          </p:cNvSpPr>
          <p:nvPr/>
        </p:nvSpPr>
        <p:spPr bwMode="auto">
          <a:xfrm>
            <a:off x="2286000" y="3064291"/>
            <a:ext cx="7620000" cy="0"/>
          </a:xfrm>
          <a:prstGeom prst="line">
            <a:avLst/>
          </a:prstGeom>
          <a:noFill/>
          <a:ln w="9525">
            <a:solidFill>
              <a:srgbClr val="B86747"/>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8" name="Line 2">
            <a:extLst>
              <a:ext uri="{FF2B5EF4-FFF2-40B4-BE49-F238E27FC236}">
                <a16:creationId xmlns:a16="http://schemas.microsoft.com/office/drawing/2014/main" id="{80E714B2-6197-4C15-8052-303AF7B373F8}"/>
              </a:ext>
            </a:extLst>
          </p:cNvPr>
          <p:cNvSpPr>
            <a:spLocks noChangeShapeType="1"/>
          </p:cNvSpPr>
          <p:nvPr/>
        </p:nvSpPr>
        <p:spPr bwMode="auto">
          <a:xfrm>
            <a:off x="2286000" y="4601607"/>
            <a:ext cx="7620000" cy="0"/>
          </a:xfrm>
          <a:prstGeom prst="line">
            <a:avLst/>
          </a:prstGeom>
          <a:noFill/>
          <a:ln w="9525">
            <a:solidFill>
              <a:srgbClr val="B86747"/>
            </a:solidFill>
            <a:round/>
            <a:headEnd/>
            <a:tailEnd/>
          </a:ln>
          <a:extLst>
            <a:ext uri="{909E8E84-426E-40DD-AFC4-6F175D3DCCD1}">
              <a14:hiddenFill xmlns:a14="http://schemas.microsoft.com/office/drawing/2010/main">
                <a:noFill/>
              </a14:hiddenFill>
            </a:ext>
          </a:extLst>
        </p:spPr>
        <p:txBody>
          <a:bodyPr/>
          <a:lstStyle/>
          <a:p>
            <a:endParaRPr lang="en-US" dirty="0"/>
          </a:p>
        </p:txBody>
      </p:sp>
      <p:pic>
        <p:nvPicPr>
          <p:cNvPr id="3" name="Audio 2">
            <a:hlinkClick r:id="" action="ppaction://media"/>
            <a:extLst>
              <a:ext uri="{FF2B5EF4-FFF2-40B4-BE49-F238E27FC236}">
                <a16:creationId xmlns:a16="http://schemas.microsoft.com/office/drawing/2014/main" id="{9FD6F33B-D294-423D-9296-407618E1A0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585043132"/>
      </p:ext>
    </p:extLst>
  </p:cSld>
  <p:clrMapOvr>
    <a:masterClrMapping/>
  </p:clrMapOvr>
  <mc:AlternateContent xmlns:mc="http://schemas.openxmlformats.org/markup-compatibility/2006">
    <mc:Choice xmlns:p14="http://schemas.microsoft.com/office/powerpoint/2010/main" Requires="p14">
      <p:transition spd="slow" p14:dur="2000" advTm="12684"/>
    </mc:Choice>
    <mc:Fallback>
      <p:transition spd="slow" advTm="126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6FC5AC89-F3D3-9714-4A60-98D1758F7BEC}"/>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5" name="Title 1">
            <a:extLst>
              <a:ext uri="{FF2B5EF4-FFF2-40B4-BE49-F238E27FC236}">
                <a16:creationId xmlns:a16="http://schemas.microsoft.com/office/drawing/2014/main" id="{3523655B-8DD1-47EA-B1A1-0F857A85C02F}"/>
              </a:ext>
            </a:extLst>
          </p:cNvPr>
          <p:cNvSpPr>
            <a:spLocks noGrp="1"/>
          </p:cNvSpPr>
          <p:nvPr>
            <p:ph type="title"/>
          </p:nvPr>
        </p:nvSpPr>
        <p:spPr>
          <a:xfrm>
            <a:off x="472440" y="1"/>
            <a:ext cx="11583436" cy="876692"/>
          </a:xfrm>
        </p:spPr>
        <p:txBody>
          <a:bodyPr>
            <a:norm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Non-covered services</a:t>
            </a:r>
          </a:p>
        </p:txBody>
      </p:sp>
      <p:sp>
        <p:nvSpPr>
          <p:cNvPr id="6" name="Rectangle 3">
            <a:extLst>
              <a:ext uri="{FF2B5EF4-FFF2-40B4-BE49-F238E27FC236}">
                <a16:creationId xmlns:a16="http://schemas.microsoft.com/office/drawing/2014/main" id="{2B5264A0-820F-4007-9D11-35C13D61187F}"/>
              </a:ext>
            </a:extLst>
          </p:cNvPr>
          <p:cNvSpPr>
            <a:spLocks noChangeArrowheads="1"/>
          </p:cNvSpPr>
          <p:nvPr/>
        </p:nvSpPr>
        <p:spPr bwMode="auto">
          <a:xfrm>
            <a:off x="472440" y="1093576"/>
            <a:ext cx="10959082" cy="5049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marL="342900" indent="-342900">
              <a:defRPr sz="4200">
                <a:solidFill>
                  <a:srgbClr val="000000"/>
                </a:solidFill>
                <a:latin typeface="GillSans" pitchFamily="34" charset="0"/>
                <a:ea typeface="ヒラギノ角ゴ ProN W3"/>
                <a:cs typeface="ヒラギノ角ゴ ProN W3"/>
                <a:sym typeface="GillSans" pitchFamily="34" charset="0"/>
              </a:defRPr>
            </a:lvl1pPr>
            <a:lvl2pPr marL="704850" indent="-285750">
              <a:defRPr sz="4200">
                <a:solidFill>
                  <a:srgbClr val="000000"/>
                </a:solidFill>
                <a:latin typeface="GillSans" pitchFamily="34" charset="0"/>
                <a:ea typeface="ヒラギノ角ゴ ProN W3"/>
                <a:cs typeface="ヒラギノ角ゴ ProN W3"/>
                <a:sym typeface="GillSans" pitchFamily="34" charset="0"/>
              </a:defRPr>
            </a:lvl2pPr>
            <a:lvl3pPr marL="1143000" indent="-228600">
              <a:defRPr sz="4200">
                <a:solidFill>
                  <a:srgbClr val="000000"/>
                </a:solidFill>
                <a:latin typeface="GillSans" pitchFamily="34" charset="0"/>
                <a:ea typeface="ヒラギノ角ゴ ProN W3"/>
                <a:cs typeface="ヒラギノ角ゴ ProN W3"/>
                <a:sym typeface="GillSans" pitchFamily="34" charset="0"/>
              </a:defRPr>
            </a:lvl3pPr>
            <a:lvl4pPr marL="1600200" indent="-228600">
              <a:defRPr sz="4200">
                <a:solidFill>
                  <a:srgbClr val="000000"/>
                </a:solidFill>
                <a:latin typeface="GillSans" pitchFamily="34" charset="0"/>
                <a:ea typeface="ヒラギノ角ゴ ProN W3"/>
                <a:cs typeface="ヒラギノ角ゴ ProN W3"/>
                <a:sym typeface="GillSans" pitchFamily="34" charset="0"/>
              </a:defRPr>
            </a:lvl4pPr>
            <a:lvl5pPr marL="2057400" indent="-228600">
              <a:defRPr sz="4200">
                <a:solidFill>
                  <a:srgbClr val="000000"/>
                </a:solidFill>
                <a:latin typeface="GillSans" pitchFamily="34" charset="0"/>
                <a:ea typeface="ヒラギノ角ゴ ProN W3"/>
                <a:cs typeface="ヒラギノ角ゴ ProN W3"/>
                <a:sym typeface="GillSans" pitchFamily="34" charset="0"/>
              </a:defRPr>
            </a:lvl5pPr>
            <a:lvl6pPr marL="25146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6pPr>
            <a:lvl7pPr marL="29718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7pPr>
            <a:lvl8pPr marL="34290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8pPr>
            <a:lvl9pPr marL="38862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9pPr>
          </a:lstStyle>
          <a:p>
            <a:pPr eaLnBrk="1" hangingPunct="1">
              <a:spcBef>
                <a:spcPts val="800"/>
              </a:spcBef>
              <a:buSzPct val="100000"/>
              <a:buFont typeface="Wingdings" panose="05000000000000000000" pitchFamily="2" charset="2"/>
              <a:buChar char="§"/>
            </a:pPr>
            <a:r>
              <a:rPr lang="en-US" altLang="en-US" sz="2000" dirty="0">
                <a:solidFill>
                  <a:srgbClr val="B86747"/>
                </a:solidFill>
                <a:latin typeface="Tahoma" panose="020B0604030504040204" pitchFamily="34" charset="0"/>
                <a:sym typeface="Calibri" panose="020F0502020204030204" pitchFamily="34" charset="0"/>
              </a:rPr>
              <a:t>You or your doctors may be told that a particular service is not covered under your plan.</a:t>
            </a:r>
          </a:p>
          <a:p>
            <a:pPr eaLnBrk="1" hangingPunct="1">
              <a:spcBef>
                <a:spcPts val="800"/>
              </a:spcBef>
              <a:buSzPct val="100000"/>
              <a:buFont typeface="Wingdings" panose="05000000000000000000" pitchFamily="2" charset="2"/>
              <a:buChar char="§"/>
            </a:pPr>
            <a:endParaRPr lang="en-US" altLang="en-US" sz="800" dirty="0">
              <a:solidFill>
                <a:srgbClr val="B86747"/>
              </a:solidFill>
              <a:latin typeface="Tahoma" panose="020B0604030504040204" pitchFamily="34" charset="0"/>
              <a:sym typeface="Calibri" panose="020F0502020204030204" pitchFamily="34" charset="0"/>
            </a:endParaRPr>
          </a:p>
          <a:p>
            <a:pPr>
              <a:spcBef>
                <a:spcPts val="800"/>
              </a:spcBef>
              <a:buSzPct val="100000"/>
              <a:buFont typeface="Wingdings" panose="05000000000000000000" pitchFamily="2" charset="2"/>
              <a:buChar char="§"/>
            </a:pPr>
            <a:r>
              <a:rPr lang="en-US" altLang="en-US" sz="2000" dirty="0">
                <a:solidFill>
                  <a:srgbClr val="B86747"/>
                </a:solidFill>
                <a:latin typeface="Tahoma"/>
                <a:sym typeface="Calibri" panose="020F0502020204030204" pitchFamily="34" charset="0"/>
              </a:rPr>
              <a:t>There are generally written appeal channels to ask for review of coverage for a non-covered service:</a:t>
            </a:r>
            <a:endParaRPr lang="en-US" altLang="en-US" sz="2000" dirty="0">
              <a:solidFill>
                <a:srgbClr val="B86747"/>
              </a:solidFill>
              <a:latin typeface="Tahoma"/>
            </a:endParaRPr>
          </a:p>
          <a:p>
            <a:pPr lvl="1" eaLnBrk="1" hangingPunct="1">
              <a:spcBef>
                <a:spcPts val="800"/>
              </a:spcBef>
              <a:buSzPct val="100000"/>
              <a:buFont typeface="Wingdings" panose="05000000000000000000" pitchFamily="2" charset="2"/>
              <a:buChar char="§"/>
            </a:pPr>
            <a:r>
              <a:rPr lang="en-US" altLang="en-US" sz="2000" u="sng" dirty="0">
                <a:solidFill>
                  <a:srgbClr val="B86747"/>
                </a:solidFill>
                <a:latin typeface="Tahoma" panose="020B0604030504040204" pitchFamily="34" charset="0"/>
                <a:sym typeface="Calibri" panose="020F0502020204030204" pitchFamily="34" charset="0"/>
              </a:rPr>
              <a:t>Fully-insured</a:t>
            </a:r>
            <a:r>
              <a:rPr lang="en-US" altLang="en-US" sz="2000" dirty="0">
                <a:solidFill>
                  <a:srgbClr val="B86747"/>
                </a:solidFill>
                <a:latin typeface="Tahoma" panose="020B0604030504040204" pitchFamily="34" charset="0"/>
                <a:sym typeface="Calibri" panose="020F0502020204030204" pitchFamily="34" charset="0"/>
              </a:rPr>
              <a:t> plans: through the </a:t>
            </a:r>
            <a:r>
              <a:rPr lang="en-US" altLang="en-US" sz="2000" u="sng" dirty="0">
                <a:solidFill>
                  <a:srgbClr val="B86747"/>
                </a:solidFill>
                <a:latin typeface="Tahoma" panose="020B0604030504040204" pitchFamily="34" charset="0"/>
                <a:sym typeface="Calibri" panose="020F0502020204030204" pitchFamily="34" charset="0"/>
              </a:rPr>
              <a:t>insurance plan</a:t>
            </a:r>
            <a:r>
              <a:rPr lang="en-US" altLang="en-US" sz="2000" dirty="0">
                <a:solidFill>
                  <a:srgbClr val="B86747"/>
                </a:solidFill>
                <a:latin typeface="Tahoma" panose="020B0604030504040204" pitchFamily="34" charset="0"/>
                <a:sym typeface="Calibri" panose="020F0502020204030204" pitchFamily="34" charset="0"/>
              </a:rPr>
              <a:t> and </a:t>
            </a:r>
            <a:r>
              <a:rPr lang="en-US" altLang="en-US" sz="2000" u="sng" dirty="0">
                <a:solidFill>
                  <a:srgbClr val="B86747"/>
                </a:solidFill>
                <a:latin typeface="Tahoma" panose="020B0604030504040204" pitchFamily="34" charset="0"/>
                <a:sym typeface="Calibri" panose="020F0502020204030204" pitchFamily="34" charset="0"/>
              </a:rPr>
              <a:t>TDI</a:t>
            </a:r>
            <a:r>
              <a:rPr lang="en-US" altLang="en-US" sz="2000" dirty="0">
                <a:solidFill>
                  <a:srgbClr val="B86747"/>
                </a:solidFill>
                <a:latin typeface="Tahoma" panose="020B0604030504040204" pitchFamily="34" charset="0"/>
                <a:sym typeface="Calibri" panose="020F0502020204030204" pitchFamily="34" charset="0"/>
              </a:rPr>
              <a:t>.</a:t>
            </a:r>
          </a:p>
          <a:p>
            <a:pPr lvl="1" eaLnBrk="1" hangingPunct="1">
              <a:spcBef>
                <a:spcPts val="800"/>
              </a:spcBef>
              <a:buSzPct val="100000"/>
              <a:buFont typeface="Wingdings" panose="05000000000000000000" pitchFamily="2" charset="2"/>
              <a:buChar char="§"/>
            </a:pPr>
            <a:r>
              <a:rPr lang="en-US" altLang="en-US" sz="2000" u="sng" dirty="0">
                <a:solidFill>
                  <a:srgbClr val="B86747"/>
                </a:solidFill>
                <a:latin typeface="Tahoma" panose="020B0604030504040204" pitchFamily="34" charset="0"/>
                <a:sym typeface="Calibri" panose="020F0502020204030204" pitchFamily="34" charset="0"/>
              </a:rPr>
              <a:t>Self-insured</a:t>
            </a:r>
            <a:r>
              <a:rPr lang="en-US" altLang="en-US" sz="2000" dirty="0">
                <a:solidFill>
                  <a:srgbClr val="B86747"/>
                </a:solidFill>
                <a:latin typeface="Tahoma" panose="020B0604030504040204" pitchFamily="34" charset="0"/>
                <a:sym typeface="Calibri" panose="020F0502020204030204" pitchFamily="34" charset="0"/>
              </a:rPr>
              <a:t> plans: through your </a:t>
            </a:r>
            <a:r>
              <a:rPr lang="en-US" altLang="en-US" sz="2000" u="sng" dirty="0">
                <a:solidFill>
                  <a:srgbClr val="B86747"/>
                </a:solidFill>
                <a:latin typeface="Tahoma" panose="020B0604030504040204" pitchFamily="34" charset="0"/>
                <a:sym typeface="Calibri" panose="020F0502020204030204" pitchFamily="34" charset="0"/>
              </a:rPr>
              <a:t>employer</a:t>
            </a:r>
            <a:r>
              <a:rPr lang="en-US" altLang="en-US" sz="2000" dirty="0">
                <a:solidFill>
                  <a:srgbClr val="B86747"/>
                </a:solidFill>
                <a:latin typeface="Tahoma" panose="020B0604030504040204" pitchFamily="34" charset="0"/>
                <a:sym typeface="Calibri" panose="020F0502020204030204" pitchFamily="34" charset="0"/>
              </a:rPr>
              <a:t>.</a:t>
            </a:r>
          </a:p>
          <a:p>
            <a:pPr lvl="1" eaLnBrk="1" hangingPunct="1">
              <a:spcBef>
                <a:spcPts val="800"/>
              </a:spcBef>
              <a:buSzPct val="100000"/>
              <a:buFont typeface="Wingdings" panose="05000000000000000000" pitchFamily="2" charset="2"/>
              <a:buChar char="§"/>
            </a:pPr>
            <a:endParaRPr lang="en-US" altLang="en-US" sz="800" dirty="0">
              <a:solidFill>
                <a:srgbClr val="B86747"/>
              </a:solidFill>
              <a:latin typeface="Tahoma" panose="020B0604030504040204" pitchFamily="34" charset="0"/>
              <a:sym typeface="Calibri" panose="020F0502020204030204" pitchFamily="34" charset="0"/>
            </a:endParaRPr>
          </a:p>
          <a:p>
            <a:pPr eaLnBrk="1" hangingPunct="1">
              <a:spcBef>
                <a:spcPts val="800"/>
              </a:spcBef>
              <a:buSzPct val="100000"/>
              <a:buFont typeface="Wingdings" panose="05000000000000000000" pitchFamily="2" charset="2"/>
              <a:buChar char="§"/>
            </a:pPr>
            <a:r>
              <a:rPr lang="en-US" altLang="en-US" sz="2000" dirty="0">
                <a:solidFill>
                  <a:srgbClr val="B86747"/>
                </a:solidFill>
                <a:latin typeface="Tahoma" panose="020B0604030504040204" pitchFamily="34" charset="0"/>
                <a:sym typeface="Calibri" panose="020F0502020204030204" pitchFamily="34" charset="0"/>
              </a:rPr>
              <a:t>Ask for a </a:t>
            </a:r>
            <a:r>
              <a:rPr lang="en-US" altLang="en-US" sz="2000" i="1" dirty="0">
                <a:solidFill>
                  <a:srgbClr val="B86747"/>
                </a:solidFill>
                <a:latin typeface="Tahoma" panose="020B0604030504040204" pitchFamily="34" charset="0"/>
                <a:sym typeface="Calibri" panose="020F0502020204030204" pitchFamily="34" charset="0"/>
              </a:rPr>
              <a:t>Benefit Plan Summary </a:t>
            </a:r>
            <a:r>
              <a:rPr lang="en-US" altLang="en-US" sz="2000" dirty="0">
                <a:solidFill>
                  <a:srgbClr val="B86747"/>
                </a:solidFill>
                <a:latin typeface="Tahoma" panose="020B0604030504040204" pitchFamily="34" charset="0"/>
                <a:sym typeface="Calibri" panose="020F0502020204030204" pitchFamily="34" charset="0"/>
              </a:rPr>
              <a:t>(may also be known as </a:t>
            </a:r>
            <a:r>
              <a:rPr lang="en-US" altLang="en-US" sz="2000" i="1" dirty="0">
                <a:solidFill>
                  <a:srgbClr val="B86747"/>
                </a:solidFill>
                <a:latin typeface="Tahoma" panose="020B0604030504040204" pitchFamily="34" charset="0"/>
                <a:sym typeface="Calibri" panose="020F0502020204030204" pitchFamily="34" charset="0"/>
              </a:rPr>
              <a:t>Certificate of Coverage </a:t>
            </a:r>
            <a:r>
              <a:rPr lang="en-US" altLang="en-US" sz="2000" dirty="0">
                <a:solidFill>
                  <a:srgbClr val="B86747"/>
                </a:solidFill>
                <a:latin typeface="Tahoma" panose="020B0604030504040204" pitchFamily="34" charset="0"/>
                <a:sym typeface="Calibri" panose="020F0502020204030204" pitchFamily="34" charset="0"/>
              </a:rPr>
              <a:t>or other name) from your health plan or your employer’s benefits office. </a:t>
            </a:r>
          </a:p>
          <a:p>
            <a:pPr lvl="1">
              <a:spcBef>
                <a:spcPts val="800"/>
              </a:spcBef>
              <a:buSzPct val="100000"/>
              <a:buFont typeface="Wingdings" panose="05000000000000000000" pitchFamily="2" charset="2"/>
              <a:buChar char="§"/>
            </a:pPr>
            <a:r>
              <a:rPr lang="en-US" altLang="en-US" sz="2000" dirty="0">
                <a:solidFill>
                  <a:srgbClr val="B86747"/>
                </a:solidFill>
                <a:latin typeface="Tahoma" panose="020B0604030504040204" pitchFamily="34" charset="0"/>
                <a:sym typeface="Calibri" panose="020F0502020204030204" pitchFamily="34" charset="0"/>
              </a:rPr>
              <a:t>This is a complete, detailed document that specifically outlines all covered and non-covered services.</a:t>
            </a:r>
          </a:p>
          <a:p>
            <a:pPr eaLnBrk="1" hangingPunct="1">
              <a:spcBef>
                <a:spcPts val="800"/>
              </a:spcBef>
              <a:buSzPct val="100000"/>
              <a:buFont typeface="Wingdings" panose="05000000000000000000" pitchFamily="2" charset="2"/>
              <a:buChar char="§"/>
            </a:pPr>
            <a:endParaRPr lang="en-US" altLang="en-US" sz="800" dirty="0">
              <a:solidFill>
                <a:srgbClr val="B86747"/>
              </a:solidFill>
              <a:latin typeface="Tahoma" panose="020B0604030504040204" pitchFamily="34" charset="0"/>
              <a:sym typeface="Calibri" panose="020F0502020204030204" pitchFamily="34" charset="0"/>
            </a:endParaRPr>
          </a:p>
          <a:p>
            <a:pPr eaLnBrk="1" hangingPunct="1">
              <a:spcBef>
                <a:spcPts val="800"/>
              </a:spcBef>
              <a:buSzPct val="100000"/>
              <a:buFont typeface="Wingdings" panose="05000000000000000000" pitchFamily="2" charset="2"/>
              <a:buChar char="§"/>
            </a:pPr>
            <a:r>
              <a:rPr lang="en-US" altLang="en-US" sz="2000" dirty="0">
                <a:solidFill>
                  <a:srgbClr val="B86747"/>
                </a:solidFill>
                <a:latin typeface="Tahoma" panose="020B0604030504040204" pitchFamily="34" charset="0"/>
                <a:sym typeface="Calibri" panose="020F0502020204030204" pitchFamily="34" charset="0"/>
              </a:rPr>
              <a:t>Your doctors and other health care providers can help with your appeal by including clinical information describing why the service is medically necessary and is the best course of treatment for your medical situation.</a:t>
            </a:r>
          </a:p>
        </p:txBody>
      </p:sp>
      <p:pic>
        <p:nvPicPr>
          <p:cNvPr id="3" name="Audio 2">
            <a:hlinkClick r:id="" action="ppaction://media"/>
            <a:extLst>
              <a:ext uri="{FF2B5EF4-FFF2-40B4-BE49-F238E27FC236}">
                <a16:creationId xmlns:a16="http://schemas.microsoft.com/office/drawing/2014/main" id="{3E628ECD-0731-4FA1-8FD4-403F0A4854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40389419"/>
      </p:ext>
    </p:extLst>
  </p:cSld>
  <p:clrMapOvr>
    <a:masterClrMapping/>
  </p:clrMapOvr>
  <mc:AlternateContent xmlns:mc="http://schemas.openxmlformats.org/markup-compatibility/2006">
    <mc:Choice xmlns:p14="http://schemas.microsoft.com/office/powerpoint/2010/main" Requires="p14">
      <p:transition spd="slow" p14:dur="2000" advTm="65369"/>
    </mc:Choice>
    <mc:Fallback>
      <p:transition spd="slow" advTm="65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6FC5AC89-F3D3-9714-4A60-98D1758F7BEC}"/>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5" name="Title 1">
            <a:extLst>
              <a:ext uri="{FF2B5EF4-FFF2-40B4-BE49-F238E27FC236}">
                <a16:creationId xmlns:a16="http://schemas.microsoft.com/office/drawing/2014/main" id="{3523655B-8DD1-47EA-B1A1-0F857A85C02F}"/>
              </a:ext>
            </a:extLst>
          </p:cNvPr>
          <p:cNvSpPr>
            <a:spLocks noGrp="1"/>
          </p:cNvSpPr>
          <p:nvPr>
            <p:ph type="title"/>
          </p:nvPr>
        </p:nvSpPr>
        <p:spPr>
          <a:xfrm>
            <a:off x="472440" y="1"/>
            <a:ext cx="11583436" cy="876692"/>
          </a:xfrm>
        </p:spPr>
        <p:txBody>
          <a:bodyPr>
            <a:norm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Non-covered services</a:t>
            </a:r>
          </a:p>
        </p:txBody>
      </p:sp>
      <p:sp>
        <p:nvSpPr>
          <p:cNvPr id="7" name="Rectangle 3">
            <a:extLst>
              <a:ext uri="{FF2B5EF4-FFF2-40B4-BE49-F238E27FC236}">
                <a16:creationId xmlns:a16="http://schemas.microsoft.com/office/drawing/2014/main" id="{B7845736-DB34-49DB-B3B1-DABF0822C4E8}"/>
              </a:ext>
            </a:extLst>
          </p:cNvPr>
          <p:cNvSpPr>
            <a:spLocks noChangeArrowheads="1"/>
          </p:cNvSpPr>
          <p:nvPr/>
        </p:nvSpPr>
        <p:spPr bwMode="auto">
          <a:xfrm>
            <a:off x="472440" y="1392222"/>
            <a:ext cx="10874497" cy="4431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marL="342900" indent="-342900">
              <a:defRPr sz="4200">
                <a:solidFill>
                  <a:srgbClr val="000000"/>
                </a:solidFill>
                <a:latin typeface="GillSans" pitchFamily="34" charset="0"/>
                <a:ea typeface="ヒラギノ角ゴ ProN W3"/>
                <a:cs typeface="ヒラギノ角ゴ ProN W3"/>
                <a:sym typeface="GillSans" pitchFamily="34" charset="0"/>
              </a:defRPr>
            </a:lvl1pPr>
            <a:lvl2pPr marL="704850" indent="-285750">
              <a:defRPr sz="4200">
                <a:solidFill>
                  <a:srgbClr val="000000"/>
                </a:solidFill>
                <a:latin typeface="GillSans" pitchFamily="34" charset="0"/>
                <a:ea typeface="ヒラギノ角ゴ ProN W3"/>
                <a:cs typeface="ヒラギノ角ゴ ProN W3"/>
                <a:sym typeface="GillSans" pitchFamily="34" charset="0"/>
              </a:defRPr>
            </a:lvl2pPr>
            <a:lvl3pPr marL="1143000" indent="-228600">
              <a:defRPr sz="4200">
                <a:solidFill>
                  <a:srgbClr val="000000"/>
                </a:solidFill>
                <a:latin typeface="GillSans" pitchFamily="34" charset="0"/>
                <a:ea typeface="ヒラギノ角ゴ ProN W3"/>
                <a:cs typeface="ヒラギノ角ゴ ProN W3"/>
                <a:sym typeface="GillSans" pitchFamily="34" charset="0"/>
              </a:defRPr>
            </a:lvl3pPr>
            <a:lvl4pPr marL="1600200" indent="-228600">
              <a:defRPr sz="4200">
                <a:solidFill>
                  <a:srgbClr val="000000"/>
                </a:solidFill>
                <a:latin typeface="GillSans" pitchFamily="34" charset="0"/>
                <a:ea typeface="ヒラギノ角ゴ ProN W3"/>
                <a:cs typeface="ヒラギノ角ゴ ProN W3"/>
                <a:sym typeface="GillSans" pitchFamily="34" charset="0"/>
              </a:defRPr>
            </a:lvl4pPr>
            <a:lvl5pPr marL="2057400" indent="-228600">
              <a:defRPr sz="4200">
                <a:solidFill>
                  <a:srgbClr val="000000"/>
                </a:solidFill>
                <a:latin typeface="GillSans" pitchFamily="34" charset="0"/>
                <a:ea typeface="ヒラギノ角ゴ ProN W3"/>
                <a:cs typeface="ヒラギノ角ゴ ProN W3"/>
                <a:sym typeface="GillSans" pitchFamily="34" charset="0"/>
              </a:defRPr>
            </a:lvl5pPr>
            <a:lvl6pPr marL="25146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6pPr>
            <a:lvl7pPr marL="29718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7pPr>
            <a:lvl8pPr marL="34290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8pPr>
            <a:lvl9pPr marL="38862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9pPr>
          </a:lstStyle>
          <a:p>
            <a:pPr eaLnBrk="1" hangingPunct="1">
              <a:spcBef>
                <a:spcPts val="800"/>
              </a:spcBef>
              <a:buSzPct val="100000"/>
              <a:buFont typeface="Wingdings" panose="05000000000000000000" pitchFamily="2" charset="2"/>
              <a:buChar char="§"/>
            </a:pPr>
            <a:r>
              <a:rPr lang="en-US" altLang="en-US" sz="2000" dirty="0">
                <a:solidFill>
                  <a:srgbClr val="B86747"/>
                </a:solidFill>
                <a:latin typeface="Tahoma" panose="020B0604030504040204" pitchFamily="34" charset="0"/>
                <a:sym typeface="Calibri" panose="020F0502020204030204" pitchFamily="34" charset="0"/>
              </a:rPr>
              <a:t>There are generally up to three appeal levels. The last appeal level may be sent to an independent outside organization known as an Independent Review Organization (IRO).</a:t>
            </a:r>
          </a:p>
          <a:p>
            <a:pPr eaLnBrk="1" hangingPunct="1">
              <a:spcBef>
                <a:spcPts val="800"/>
              </a:spcBef>
              <a:buSzPct val="100000"/>
              <a:buFont typeface="Wingdings" panose="05000000000000000000" pitchFamily="2" charset="2"/>
              <a:buChar char="§"/>
            </a:pPr>
            <a:endParaRPr lang="en-US" altLang="en-US" sz="800" dirty="0">
              <a:solidFill>
                <a:srgbClr val="B86747"/>
              </a:solidFill>
              <a:latin typeface="Tahoma" panose="020B0604030504040204" pitchFamily="34" charset="0"/>
              <a:sym typeface="Calibri" panose="020F0502020204030204" pitchFamily="34" charset="0"/>
            </a:endParaRPr>
          </a:p>
          <a:p>
            <a:pPr eaLnBrk="1" hangingPunct="1">
              <a:spcBef>
                <a:spcPts val="800"/>
              </a:spcBef>
              <a:buSzPct val="100000"/>
              <a:buFont typeface="Wingdings" panose="05000000000000000000" pitchFamily="2" charset="2"/>
              <a:buChar char="§"/>
            </a:pPr>
            <a:r>
              <a:rPr lang="en-US" altLang="en-US" sz="2000" dirty="0">
                <a:solidFill>
                  <a:srgbClr val="B86747"/>
                </a:solidFill>
                <a:latin typeface="Tahoma" panose="020B0604030504040204" pitchFamily="34" charset="0"/>
                <a:sym typeface="Calibri" panose="020F0502020204030204" pitchFamily="34" charset="0"/>
              </a:rPr>
              <a:t>Keep copies of all letters sent and watch your mail!</a:t>
            </a:r>
          </a:p>
          <a:p>
            <a:pPr lvl="1" eaLnBrk="1" hangingPunct="1">
              <a:spcBef>
                <a:spcPts val="800"/>
              </a:spcBef>
              <a:buSzPct val="100000"/>
              <a:buFont typeface="Wingdings" panose="05000000000000000000" pitchFamily="2" charset="2"/>
              <a:buChar char="§"/>
            </a:pPr>
            <a:r>
              <a:rPr lang="en-US" altLang="en-US" sz="2000" dirty="0">
                <a:solidFill>
                  <a:srgbClr val="B86747"/>
                </a:solidFill>
                <a:latin typeface="Tahoma" panose="020B0604030504040204" pitchFamily="34" charset="0"/>
                <a:sym typeface="Calibri" panose="020F0502020204030204" pitchFamily="34" charset="0"/>
              </a:rPr>
              <a:t>You’ll receive letters from your health plan or IRO with decisions and instructions and deadlines for the next level appeal.</a:t>
            </a:r>
          </a:p>
          <a:p>
            <a:pPr lvl="1" eaLnBrk="1" hangingPunct="1">
              <a:spcBef>
                <a:spcPts val="800"/>
              </a:spcBef>
              <a:buSzPct val="100000"/>
              <a:buFont typeface="Wingdings" panose="05000000000000000000" pitchFamily="2" charset="2"/>
              <a:buChar char="§"/>
            </a:pPr>
            <a:endParaRPr lang="en-US" altLang="en-US" sz="800" dirty="0">
              <a:solidFill>
                <a:srgbClr val="B86747"/>
              </a:solidFill>
              <a:latin typeface="Tahoma" panose="020B0604030504040204" pitchFamily="34" charset="0"/>
              <a:sym typeface="Calibri" panose="020F0502020204030204" pitchFamily="34" charset="0"/>
            </a:endParaRPr>
          </a:p>
          <a:p>
            <a:pPr eaLnBrk="1" hangingPunct="1">
              <a:spcBef>
                <a:spcPts val="800"/>
              </a:spcBef>
              <a:buSzPct val="100000"/>
              <a:buFont typeface="Wingdings" panose="05000000000000000000" pitchFamily="2" charset="2"/>
              <a:buChar char="§"/>
            </a:pPr>
            <a:r>
              <a:rPr lang="en-US" altLang="en-US" sz="2000" dirty="0">
                <a:solidFill>
                  <a:srgbClr val="B86747"/>
                </a:solidFill>
                <a:latin typeface="Tahoma" panose="020B0604030504040204" pitchFamily="34" charset="0"/>
                <a:sym typeface="Calibri" panose="020F0502020204030204" pitchFamily="34" charset="0"/>
              </a:rPr>
              <a:t>Enlist help of family and/or friends through this process.</a:t>
            </a:r>
          </a:p>
          <a:p>
            <a:pPr marL="0" indent="0" eaLnBrk="1" hangingPunct="1">
              <a:spcBef>
                <a:spcPts val="800"/>
              </a:spcBef>
              <a:buSzPct val="100000"/>
            </a:pPr>
            <a:endParaRPr lang="en-US" altLang="en-US" sz="800" dirty="0">
              <a:solidFill>
                <a:srgbClr val="B86747"/>
              </a:solidFill>
              <a:latin typeface="Tahoma" panose="020B0604030504040204" pitchFamily="34" charset="0"/>
              <a:sym typeface="Calibri" panose="020F0502020204030204" pitchFamily="34" charset="0"/>
            </a:endParaRPr>
          </a:p>
          <a:p>
            <a:pPr>
              <a:spcBef>
                <a:spcPts val="800"/>
              </a:spcBef>
              <a:buSzPct val="100000"/>
              <a:buFont typeface="Wingdings" panose="05000000000000000000" pitchFamily="2" charset="2"/>
              <a:buChar char="§"/>
            </a:pPr>
            <a:r>
              <a:rPr lang="en-US" altLang="en-US" sz="2000" b="1" dirty="0">
                <a:solidFill>
                  <a:srgbClr val="B86747"/>
                </a:solidFill>
                <a:latin typeface="Tahoma" panose="020B0604030504040204" pitchFamily="34" charset="0"/>
                <a:sym typeface="Calibri" panose="020F0502020204030204" pitchFamily="34" charset="0"/>
              </a:rPr>
              <a:t>NOTE:</a:t>
            </a:r>
            <a:r>
              <a:rPr lang="en-US" altLang="en-US" sz="2000" dirty="0">
                <a:solidFill>
                  <a:srgbClr val="B86747"/>
                </a:solidFill>
                <a:latin typeface="Tahoma" panose="020B0604030504040204" pitchFamily="34" charset="0"/>
                <a:sym typeface="Calibri" panose="020F0502020204030204" pitchFamily="34" charset="0"/>
              </a:rPr>
              <a:t> Even with your best efforts, and all appeal channels exhausted when requesting coverage for a non-covered service, your health plan or employer group may continue to stand by its original decision.</a:t>
            </a:r>
          </a:p>
          <a:p>
            <a:pPr eaLnBrk="1" hangingPunct="1">
              <a:spcBef>
                <a:spcPts val="800"/>
              </a:spcBef>
              <a:buSzPct val="100000"/>
              <a:buFont typeface="Wingdings" panose="05000000000000000000" pitchFamily="2" charset="2"/>
              <a:buChar char="§"/>
            </a:pPr>
            <a:endParaRPr lang="en-US" altLang="en-US" sz="2000" dirty="0">
              <a:solidFill>
                <a:srgbClr val="B86747"/>
              </a:solidFill>
              <a:latin typeface="Tahoma" panose="020B0604030504040204" pitchFamily="34" charset="0"/>
              <a:sym typeface="Calibri" panose="020F0502020204030204" pitchFamily="34" charset="0"/>
            </a:endParaRPr>
          </a:p>
          <a:p>
            <a:pPr eaLnBrk="1" hangingPunct="1">
              <a:spcBef>
                <a:spcPts val="800"/>
              </a:spcBef>
              <a:buClr>
                <a:srgbClr val="FFFFFF"/>
              </a:buClr>
              <a:buSzPct val="100000"/>
              <a:buFont typeface="Arial" panose="020B0604020202020204" pitchFamily="34" charset="0"/>
              <a:buChar char="•"/>
            </a:pPr>
            <a:endParaRPr lang="en-US" altLang="en-US" sz="1600" dirty="0">
              <a:latin typeface="Tahoma" panose="020B0604030504040204" pitchFamily="34" charset="0"/>
              <a:sym typeface="Calibri" panose="020F0502020204030204" pitchFamily="34" charset="0"/>
            </a:endParaRPr>
          </a:p>
        </p:txBody>
      </p:sp>
      <p:pic>
        <p:nvPicPr>
          <p:cNvPr id="3" name="Audio 2">
            <a:hlinkClick r:id="" action="ppaction://media"/>
            <a:extLst>
              <a:ext uri="{FF2B5EF4-FFF2-40B4-BE49-F238E27FC236}">
                <a16:creationId xmlns:a16="http://schemas.microsoft.com/office/drawing/2014/main" id="{676ED609-A22C-475F-B14C-DB4DE3D4CC2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390418893"/>
      </p:ext>
    </p:extLst>
  </p:cSld>
  <p:clrMapOvr>
    <a:masterClrMapping/>
  </p:clrMapOvr>
  <mc:AlternateContent xmlns:mc="http://schemas.openxmlformats.org/markup-compatibility/2006">
    <mc:Choice xmlns:p14="http://schemas.microsoft.com/office/powerpoint/2010/main" Requires="p14">
      <p:transition spd="slow" p14:dur="2000" advTm="53146"/>
    </mc:Choice>
    <mc:Fallback>
      <p:transition spd="slow" advTm="53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6FC5AC89-F3D3-9714-4A60-98D1758F7BEC}"/>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5" name="Title 1">
            <a:extLst>
              <a:ext uri="{FF2B5EF4-FFF2-40B4-BE49-F238E27FC236}">
                <a16:creationId xmlns:a16="http://schemas.microsoft.com/office/drawing/2014/main" id="{3523655B-8DD1-47EA-B1A1-0F857A85C02F}"/>
              </a:ext>
            </a:extLst>
          </p:cNvPr>
          <p:cNvSpPr>
            <a:spLocks noGrp="1"/>
          </p:cNvSpPr>
          <p:nvPr>
            <p:ph type="title"/>
          </p:nvPr>
        </p:nvSpPr>
        <p:spPr>
          <a:xfrm>
            <a:off x="472440" y="1"/>
            <a:ext cx="11583436" cy="876692"/>
          </a:xfrm>
        </p:spPr>
        <p:txBody>
          <a:bodyPr>
            <a:norm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Important Information</a:t>
            </a:r>
          </a:p>
        </p:txBody>
      </p:sp>
      <p:sp>
        <p:nvSpPr>
          <p:cNvPr id="7" name="Rectangle 3">
            <a:extLst>
              <a:ext uri="{FF2B5EF4-FFF2-40B4-BE49-F238E27FC236}">
                <a16:creationId xmlns:a16="http://schemas.microsoft.com/office/drawing/2014/main" id="{627AF36A-E018-46E6-813E-8FF7BDB6A5BC}"/>
              </a:ext>
            </a:extLst>
          </p:cNvPr>
          <p:cNvSpPr>
            <a:spLocks noChangeArrowheads="1"/>
          </p:cNvSpPr>
          <p:nvPr/>
        </p:nvSpPr>
        <p:spPr bwMode="auto">
          <a:xfrm>
            <a:off x="472440" y="948795"/>
            <a:ext cx="10731849" cy="5496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4200">
                <a:solidFill>
                  <a:srgbClr val="000000"/>
                </a:solidFill>
                <a:latin typeface="GillSans" pitchFamily="34" charset="0"/>
                <a:ea typeface="ヒラギノ角ゴ ProN W3"/>
                <a:cs typeface="ヒラギノ角ゴ ProN W3"/>
                <a:sym typeface="GillSans" pitchFamily="34" charset="0"/>
              </a:defRPr>
            </a:lvl1pPr>
            <a:lvl2pPr marL="704850" indent="-285750">
              <a:defRPr sz="4200">
                <a:solidFill>
                  <a:srgbClr val="000000"/>
                </a:solidFill>
                <a:latin typeface="GillSans" pitchFamily="34" charset="0"/>
                <a:ea typeface="ヒラギノ角ゴ ProN W3"/>
                <a:cs typeface="ヒラギノ角ゴ ProN W3"/>
                <a:sym typeface="GillSans" pitchFamily="34" charset="0"/>
              </a:defRPr>
            </a:lvl2pPr>
            <a:lvl3pPr marL="1143000" indent="-228600">
              <a:defRPr sz="4200">
                <a:solidFill>
                  <a:srgbClr val="000000"/>
                </a:solidFill>
                <a:latin typeface="GillSans" pitchFamily="34" charset="0"/>
                <a:ea typeface="ヒラギノ角ゴ ProN W3"/>
                <a:cs typeface="ヒラギノ角ゴ ProN W3"/>
                <a:sym typeface="GillSans" pitchFamily="34" charset="0"/>
              </a:defRPr>
            </a:lvl3pPr>
            <a:lvl4pPr marL="1600200" indent="-228600">
              <a:defRPr sz="4200">
                <a:solidFill>
                  <a:srgbClr val="000000"/>
                </a:solidFill>
                <a:latin typeface="GillSans" pitchFamily="34" charset="0"/>
                <a:ea typeface="ヒラギノ角ゴ ProN W3"/>
                <a:cs typeface="ヒラギノ角ゴ ProN W3"/>
                <a:sym typeface="GillSans" pitchFamily="34" charset="0"/>
              </a:defRPr>
            </a:lvl4pPr>
            <a:lvl5pPr marL="2057400" indent="-228600">
              <a:defRPr sz="4200">
                <a:solidFill>
                  <a:srgbClr val="000000"/>
                </a:solidFill>
                <a:latin typeface="GillSans" pitchFamily="34" charset="0"/>
                <a:ea typeface="ヒラギノ角ゴ ProN W3"/>
                <a:cs typeface="ヒラギノ角ゴ ProN W3"/>
                <a:sym typeface="GillSans" pitchFamily="34" charset="0"/>
              </a:defRPr>
            </a:lvl5pPr>
            <a:lvl6pPr marL="25146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6pPr>
            <a:lvl7pPr marL="29718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7pPr>
            <a:lvl8pPr marL="34290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8pPr>
            <a:lvl9pPr marL="38862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9pPr>
          </a:lstStyle>
          <a:p>
            <a:pPr eaLnBrk="1" hangingPunct="1">
              <a:spcBef>
                <a:spcPts val="800"/>
              </a:spcBef>
              <a:buSzPct val="100000"/>
              <a:buFont typeface="Wingdings" panose="05000000000000000000" pitchFamily="2" charset="2"/>
              <a:buChar char="§"/>
            </a:pPr>
            <a:r>
              <a:rPr lang="en-US" altLang="en-US" sz="2000" b="1" dirty="0">
                <a:solidFill>
                  <a:srgbClr val="B86747"/>
                </a:solidFill>
                <a:latin typeface="Tahoma" panose="020B0604030504040204" pitchFamily="34" charset="0"/>
                <a:sym typeface="Calibri" panose="020F0502020204030204" pitchFamily="34" charset="0"/>
              </a:rPr>
              <a:t>Non-medical or “gap” insurance policies</a:t>
            </a:r>
          </a:p>
          <a:p>
            <a:pPr lvl="1" eaLnBrk="1" hangingPunct="1">
              <a:spcBef>
                <a:spcPts val="700"/>
              </a:spcBef>
              <a:buSzPct val="100000"/>
              <a:buFont typeface="Wingdings" panose="05000000000000000000" pitchFamily="2" charset="2"/>
              <a:buChar char="§"/>
            </a:pPr>
            <a:r>
              <a:rPr lang="en-US" altLang="en-US" sz="2000" dirty="0">
                <a:solidFill>
                  <a:srgbClr val="B86747"/>
                </a:solidFill>
                <a:latin typeface="Tahoma" panose="020B0604030504040204" pitchFamily="34" charset="0"/>
                <a:sym typeface="Calibri" panose="020F0502020204030204" pitchFamily="34" charset="0"/>
              </a:rPr>
              <a:t>These policies are not medical insurance plans. They are generally designed to help with other expenses (family needs, mortgage, groceries, travel expenses, etc.). </a:t>
            </a:r>
            <a:r>
              <a:rPr lang="en-US" altLang="en-US" sz="2000" i="1" dirty="0">
                <a:solidFill>
                  <a:srgbClr val="B86747"/>
                </a:solidFill>
                <a:latin typeface="Tahoma" panose="020B0604030504040204" pitchFamily="34" charset="0"/>
                <a:sym typeface="Calibri" panose="020F0502020204030204" pitchFamily="34" charset="0"/>
              </a:rPr>
              <a:t>Examples:</a:t>
            </a:r>
          </a:p>
          <a:p>
            <a:pPr lvl="2">
              <a:spcBef>
                <a:spcPts val="700"/>
              </a:spcBef>
              <a:buSzPct val="100000"/>
              <a:buFont typeface="Wingdings" panose="05000000000000000000" pitchFamily="2" charset="2"/>
              <a:buChar char="§"/>
            </a:pPr>
            <a:r>
              <a:rPr lang="en-US" altLang="en-US" sz="2000" dirty="0">
                <a:solidFill>
                  <a:srgbClr val="B86747"/>
                </a:solidFill>
                <a:latin typeface="Tahoma" panose="020B0604030504040204" pitchFamily="34" charset="0"/>
                <a:sym typeface="Calibri" panose="020F0502020204030204" pitchFamily="34" charset="0"/>
              </a:rPr>
              <a:t>Aflac</a:t>
            </a:r>
          </a:p>
          <a:p>
            <a:pPr lvl="2">
              <a:spcBef>
                <a:spcPts val="700"/>
              </a:spcBef>
              <a:buSzPct val="100000"/>
              <a:buFont typeface="Wingdings" panose="05000000000000000000" pitchFamily="2" charset="2"/>
              <a:buChar char="§"/>
            </a:pPr>
            <a:r>
              <a:rPr lang="en-US" altLang="en-US" sz="2000" dirty="0">
                <a:solidFill>
                  <a:srgbClr val="B86747"/>
                </a:solidFill>
                <a:latin typeface="Tahoma" panose="020B0604030504040204" pitchFamily="34" charset="0"/>
                <a:sym typeface="Calibri" panose="020F0502020204030204" pitchFamily="34" charset="0"/>
              </a:rPr>
              <a:t>American Fidelity</a:t>
            </a:r>
          </a:p>
          <a:p>
            <a:pPr lvl="2">
              <a:spcBef>
                <a:spcPts val="700"/>
              </a:spcBef>
              <a:buSzPct val="100000"/>
              <a:buFont typeface="Wingdings" panose="05000000000000000000" pitchFamily="2" charset="2"/>
              <a:buChar char="§"/>
            </a:pPr>
            <a:r>
              <a:rPr lang="en-US" altLang="en-US" sz="2000" dirty="0">
                <a:solidFill>
                  <a:srgbClr val="B86747"/>
                </a:solidFill>
                <a:latin typeface="Tahoma" panose="020B0604030504040204" pitchFamily="34" charset="0"/>
                <a:sym typeface="Calibri" panose="020F0502020204030204" pitchFamily="34" charset="0"/>
              </a:rPr>
              <a:t>Beazley</a:t>
            </a:r>
          </a:p>
          <a:p>
            <a:pPr lvl="1" eaLnBrk="1" hangingPunct="1">
              <a:spcBef>
                <a:spcPts val="700"/>
              </a:spcBef>
              <a:buSzPct val="100000"/>
              <a:buFont typeface="Wingdings" panose="05000000000000000000" pitchFamily="2" charset="2"/>
              <a:buChar char="§"/>
            </a:pPr>
            <a:r>
              <a:rPr lang="en-US" altLang="en-US" sz="2000" u="sng" dirty="0">
                <a:solidFill>
                  <a:srgbClr val="B86747"/>
                </a:solidFill>
                <a:latin typeface="Tahoma" panose="020B0604030504040204" pitchFamily="34" charset="0"/>
                <a:sym typeface="Calibri" panose="020F0502020204030204" pitchFamily="34" charset="0"/>
              </a:rPr>
              <a:t>Providers do not work with these policies</a:t>
            </a:r>
            <a:r>
              <a:rPr lang="en-US" altLang="en-US" sz="2000" dirty="0">
                <a:solidFill>
                  <a:srgbClr val="B86747"/>
                </a:solidFill>
                <a:latin typeface="Tahoma" panose="020B0604030504040204" pitchFamily="34" charset="0"/>
                <a:sym typeface="Calibri" panose="020F0502020204030204" pitchFamily="34" charset="0"/>
              </a:rPr>
              <a:t>. These policies pay cash directly to the policyholder.</a:t>
            </a:r>
          </a:p>
          <a:p>
            <a:pPr marL="419100" lvl="1" indent="0" eaLnBrk="1" hangingPunct="1">
              <a:spcBef>
                <a:spcPts val="700"/>
              </a:spcBef>
              <a:buSzPct val="100000"/>
            </a:pPr>
            <a:endParaRPr lang="en-US" altLang="en-US" sz="2000" dirty="0">
              <a:solidFill>
                <a:srgbClr val="B86747"/>
              </a:solidFill>
              <a:latin typeface="Tahoma" panose="020B0604030504040204" pitchFamily="34" charset="0"/>
              <a:sym typeface="Calibri" panose="020F0502020204030204" pitchFamily="34" charset="0"/>
            </a:endParaRPr>
          </a:p>
          <a:p>
            <a:pPr>
              <a:spcBef>
                <a:spcPts val="800"/>
              </a:spcBef>
              <a:buSzPct val="100000"/>
              <a:buFont typeface="Wingdings" panose="05000000000000000000" pitchFamily="2" charset="2"/>
              <a:buChar char="§"/>
            </a:pPr>
            <a:r>
              <a:rPr lang="en-US" altLang="en-US" sz="2000" b="1" dirty="0">
                <a:solidFill>
                  <a:srgbClr val="B86747"/>
                </a:solidFill>
                <a:latin typeface="Tahoma" panose="020B0604030504040204" pitchFamily="34" charset="0"/>
                <a:sym typeface="Calibri" panose="020F0502020204030204" pitchFamily="34" charset="0"/>
              </a:rPr>
              <a:t>Discount Cards</a:t>
            </a:r>
          </a:p>
          <a:p>
            <a:pPr lvl="1">
              <a:spcBef>
                <a:spcPts val="800"/>
              </a:spcBef>
              <a:buSzPct val="100000"/>
              <a:buFont typeface="Wingdings" panose="05000000000000000000" pitchFamily="2" charset="2"/>
              <a:buChar char="§"/>
            </a:pPr>
            <a:r>
              <a:rPr lang="en-US" altLang="en-US" sz="2000" dirty="0">
                <a:solidFill>
                  <a:srgbClr val="B86747"/>
                </a:solidFill>
                <a:latin typeface="Tahoma" panose="020B0604030504040204" pitchFamily="34" charset="0"/>
                <a:sym typeface="Calibri" panose="020F0502020204030204" pitchFamily="34" charset="0"/>
              </a:rPr>
              <a:t>Discount cards are not medical insurance plans.</a:t>
            </a:r>
          </a:p>
          <a:p>
            <a:pPr lvl="1">
              <a:spcBef>
                <a:spcPts val="800"/>
              </a:spcBef>
              <a:buSzPct val="100000"/>
              <a:buFont typeface="Wingdings" panose="05000000000000000000" pitchFamily="2" charset="2"/>
              <a:buChar char="§"/>
            </a:pPr>
            <a:r>
              <a:rPr lang="en-US" altLang="en-US" sz="2000" dirty="0">
                <a:solidFill>
                  <a:srgbClr val="B86747"/>
                </a:solidFill>
                <a:latin typeface="Tahoma" panose="020B0604030504040204" pitchFamily="34" charset="0"/>
                <a:sym typeface="Calibri" panose="020F0502020204030204" pitchFamily="34" charset="0"/>
              </a:rPr>
              <a:t>Providers may or may not accept discount cards.</a:t>
            </a:r>
          </a:p>
          <a:p>
            <a:pPr>
              <a:spcBef>
                <a:spcPts val="800"/>
              </a:spcBef>
              <a:buClr>
                <a:srgbClr val="FFFFFF"/>
              </a:buClr>
              <a:buSzPct val="100000"/>
              <a:buFont typeface="Arial" panose="020B0604020202020204" pitchFamily="34" charset="0"/>
              <a:buChar char="•"/>
            </a:pPr>
            <a:endParaRPr lang="en-US" altLang="en-US" sz="2000" dirty="0">
              <a:solidFill>
                <a:srgbClr val="B86747"/>
              </a:solidFill>
              <a:latin typeface="Tahoma" panose="020B0604030504040204" pitchFamily="34" charset="0"/>
              <a:sym typeface="Calibri" panose="020F0502020204030204" pitchFamily="34" charset="0"/>
            </a:endParaRPr>
          </a:p>
          <a:p>
            <a:pPr marL="419100" lvl="1" indent="0" eaLnBrk="1" hangingPunct="1">
              <a:spcBef>
                <a:spcPts val="700"/>
              </a:spcBef>
              <a:buSzPct val="100000"/>
            </a:pPr>
            <a:endParaRPr lang="en-US" altLang="en-US" sz="2000" dirty="0">
              <a:solidFill>
                <a:srgbClr val="B86747"/>
              </a:solidFill>
              <a:latin typeface="Tahoma" panose="020B0604030504040204" pitchFamily="34" charset="0"/>
              <a:sym typeface="Calibri" panose="020F0502020204030204" pitchFamily="34" charset="0"/>
            </a:endParaRPr>
          </a:p>
          <a:p>
            <a:pPr eaLnBrk="1" hangingPunct="1">
              <a:spcBef>
                <a:spcPts val="800"/>
              </a:spcBef>
              <a:buClr>
                <a:srgbClr val="FFFFFF"/>
              </a:buClr>
              <a:buSzPct val="100000"/>
              <a:buFont typeface="Arial" panose="020B0604020202020204" pitchFamily="34" charset="0"/>
              <a:buChar char="•"/>
            </a:pPr>
            <a:endParaRPr lang="en-US" altLang="en-US" sz="2000" dirty="0">
              <a:solidFill>
                <a:srgbClr val="B86747"/>
              </a:solidFill>
              <a:latin typeface="Tahoma" panose="020B0604030504040204" pitchFamily="34" charset="0"/>
              <a:sym typeface="Calibri" panose="020F0502020204030204" pitchFamily="34" charset="0"/>
            </a:endParaRPr>
          </a:p>
          <a:p>
            <a:pPr eaLnBrk="1" hangingPunct="1">
              <a:spcBef>
                <a:spcPts val="800"/>
              </a:spcBef>
              <a:buClr>
                <a:srgbClr val="FFFFFF"/>
              </a:buClr>
              <a:buSzPct val="100000"/>
              <a:buFont typeface="Arial" panose="020B0604020202020204" pitchFamily="34" charset="0"/>
              <a:buChar char="•"/>
            </a:pPr>
            <a:endParaRPr lang="en-US" altLang="en-US" sz="1600" dirty="0">
              <a:latin typeface="Tahoma" panose="020B0604030504040204" pitchFamily="34" charset="0"/>
              <a:sym typeface="Calibri" panose="020F0502020204030204" pitchFamily="34" charset="0"/>
            </a:endParaRPr>
          </a:p>
        </p:txBody>
      </p:sp>
      <p:pic>
        <p:nvPicPr>
          <p:cNvPr id="3" name="Audio 2">
            <a:hlinkClick r:id="" action="ppaction://media"/>
            <a:extLst>
              <a:ext uri="{FF2B5EF4-FFF2-40B4-BE49-F238E27FC236}">
                <a16:creationId xmlns:a16="http://schemas.microsoft.com/office/drawing/2014/main" id="{B0DB52C0-EAD1-4BCE-8AAC-0DA2CFD8EA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081413111"/>
      </p:ext>
    </p:extLst>
  </p:cSld>
  <p:clrMapOvr>
    <a:masterClrMapping/>
  </p:clrMapOvr>
  <mc:AlternateContent xmlns:mc="http://schemas.openxmlformats.org/markup-compatibility/2006">
    <mc:Choice xmlns:p14="http://schemas.microsoft.com/office/powerpoint/2010/main" Requires="p14">
      <p:transition spd="slow" p14:dur="2000" advTm="43361"/>
    </mc:Choice>
    <mc:Fallback>
      <p:transition spd="slow" advTm="433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6FC5AC89-F3D3-9714-4A60-98D1758F7BEC}"/>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5" name="Title 1">
            <a:extLst>
              <a:ext uri="{FF2B5EF4-FFF2-40B4-BE49-F238E27FC236}">
                <a16:creationId xmlns:a16="http://schemas.microsoft.com/office/drawing/2014/main" id="{3523655B-8DD1-47EA-B1A1-0F857A85C02F}"/>
              </a:ext>
            </a:extLst>
          </p:cNvPr>
          <p:cNvSpPr>
            <a:spLocks noGrp="1"/>
          </p:cNvSpPr>
          <p:nvPr>
            <p:ph type="title"/>
          </p:nvPr>
        </p:nvSpPr>
        <p:spPr>
          <a:xfrm>
            <a:off x="472440" y="1"/>
            <a:ext cx="11583436" cy="876692"/>
          </a:xfrm>
        </p:spPr>
        <p:txBody>
          <a:bodyPr>
            <a:norm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Resources</a:t>
            </a:r>
          </a:p>
        </p:txBody>
      </p:sp>
      <p:sp>
        <p:nvSpPr>
          <p:cNvPr id="7" name="Rectangle 3">
            <a:extLst>
              <a:ext uri="{FF2B5EF4-FFF2-40B4-BE49-F238E27FC236}">
                <a16:creationId xmlns:a16="http://schemas.microsoft.com/office/drawing/2014/main" id="{CA361ADC-6193-4D23-AC69-C8047CF7DA0E}"/>
              </a:ext>
            </a:extLst>
          </p:cNvPr>
          <p:cNvSpPr>
            <a:spLocks noChangeArrowheads="1"/>
          </p:cNvSpPr>
          <p:nvPr/>
        </p:nvSpPr>
        <p:spPr bwMode="auto">
          <a:xfrm>
            <a:off x="472440" y="1186475"/>
            <a:ext cx="10571381" cy="4183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ts val="800"/>
              </a:spcBef>
              <a:buSzPct val="100000"/>
              <a:buFont typeface="Wingdings" panose="05000000000000000000" pitchFamily="2" charset="2"/>
              <a:buChar char="§"/>
              <a:defRPr/>
            </a:pPr>
            <a:r>
              <a:rPr lang="en-US" sz="2000" dirty="0">
                <a:solidFill>
                  <a:srgbClr val="B86747"/>
                </a:solidFill>
                <a:latin typeface="Tahoma" pitchFamily="34" charset="0"/>
                <a:sym typeface="Calibri" pitchFamily="34" charset="0"/>
              </a:rPr>
              <a:t>Once you decide on a health insurance plan that meets your needs, there are many available resources to help you more fully understand its benefits:</a:t>
            </a:r>
          </a:p>
          <a:p>
            <a:pPr marL="342900" indent="-342900" eaLnBrk="1" hangingPunct="1">
              <a:spcBef>
                <a:spcPts val="800"/>
              </a:spcBef>
              <a:buSzPct val="100000"/>
              <a:buFont typeface="Wingdings" panose="05000000000000000000" pitchFamily="2" charset="2"/>
              <a:buChar char="§"/>
              <a:defRPr/>
            </a:pPr>
            <a:endParaRPr lang="en-US" sz="800" dirty="0">
              <a:solidFill>
                <a:srgbClr val="B86747"/>
              </a:solidFill>
              <a:latin typeface="Tahoma" pitchFamily="34" charset="0"/>
              <a:sym typeface="Calibri" pitchFamily="34" charset="0"/>
            </a:endParaRPr>
          </a:p>
          <a:p>
            <a:pPr marL="800100" lvl="1" indent="-342900" eaLnBrk="1" hangingPunct="1">
              <a:spcBef>
                <a:spcPts val="800"/>
              </a:spcBef>
              <a:buSzPct val="100000"/>
              <a:buFont typeface="Wingdings" panose="05000000000000000000" pitchFamily="2" charset="2"/>
              <a:buChar char="§"/>
              <a:defRPr/>
            </a:pPr>
            <a:r>
              <a:rPr lang="en-US" sz="2000" dirty="0">
                <a:solidFill>
                  <a:srgbClr val="B86747"/>
                </a:solidFill>
                <a:latin typeface="Tahoma" pitchFamily="34" charset="0"/>
                <a:sym typeface="Calibri" pitchFamily="34" charset="0"/>
              </a:rPr>
              <a:t>Refer to your benefits manual that you received when you enrolled in the plan.</a:t>
            </a:r>
          </a:p>
          <a:p>
            <a:pPr lvl="1" eaLnBrk="1" hangingPunct="1">
              <a:spcBef>
                <a:spcPts val="800"/>
              </a:spcBef>
              <a:buSzPct val="100000"/>
              <a:defRPr/>
            </a:pPr>
            <a:endParaRPr lang="en-US" sz="800" dirty="0">
              <a:solidFill>
                <a:srgbClr val="B86747"/>
              </a:solidFill>
              <a:latin typeface="Tahoma" pitchFamily="34" charset="0"/>
              <a:sym typeface="Calibri" pitchFamily="34" charset="0"/>
            </a:endParaRPr>
          </a:p>
          <a:p>
            <a:pPr marL="800100" lvl="1" indent="-342900" eaLnBrk="1" hangingPunct="1">
              <a:spcBef>
                <a:spcPts val="800"/>
              </a:spcBef>
              <a:buSzPct val="100000"/>
              <a:buFont typeface="Wingdings" panose="05000000000000000000" pitchFamily="2" charset="2"/>
              <a:buChar char="§"/>
              <a:defRPr/>
            </a:pPr>
            <a:r>
              <a:rPr lang="en-US" sz="2000" dirty="0">
                <a:solidFill>
                  <a:srgbClr val="B86747"/>
                </a:solidFill>
                <a:latin typeface="Tahoma" pitchFamily="34" charset="0"/>
                <a:sym typeface="Calibri" pitchFamily="34" charset="0"/>
              </a:rPr>
              <a:t>The Customer Service Department at your health plan is your advocate and will answer questions on how your benefits work.</a:t>
            </a:r>
          </a:p>
          <a:p>
            <a:pPr lvl="1" eaLnBrk="1" hangingPunct="1">
              <a:spcBef>
                <a:spcPts val="800"/>
              </a:spcBef>
              <a:buSzPct val="100000"/>
              <a:defRPr/>
            </a:pPr>
            <a:endParaRPr lang="en-US" sz="2000" dirty="0">
              <a:solidFill>
                <a:srgbClr val="B86747"/>
              </a:solidFill>
              <a:latin typeface="Tahoma" pitchFamily="34" charset="0"/>
              <a:sym typeface="Calibri" pitchFamily="34" charset="0"/>
            </a:endParaRPr>
          </a:p>
          <a:p>
            <a:pPr marL="342900" indent="-342900" eaLnBrk="1" hangingPunct="1">
              <a:spcBef>
                <a:spcPts val="800"/>
              </a:spcBef>
              <a:buSzPct val="100000"/>
              <a:buFont typeface="Wingdings" panose="05000000000000000000" pitchFamily="2" charset="2"/>
              <a:buChar char="§"/>
              <a:defRPr/>
            </a:pPr>
            <a:r>
              <a:rPr lang="en-US" sz="2000" dirty="0">
                <a:solidFill>
                  <a:srgbClr val="B86747"/>
                </a:solidFill>
                <a:latin typeface="Tahoma" pitchFamily="34" charset="0"/>
                <a:sym typeface="Calibri" pitchFamily="34" charset="0"/>
              </a:rPr>
              <a:t>Did you/your employer go through a broker (insurance agency) to purchase your policy?</a:t>
            </a:r>
          </a:p>
          <a:p>
            <a:pPr eaLnBrk="1" hangingPunct="1">
              <a:spcBef>
                <a:spcPts val="800"/>
              </a:spcBef>
              <a:buSzPct val="100000"/>
              <a:defRPr/>
            </a:pPr>
            <a:endParaRPr lang="en-US" sz="800" dirty="0">
              <a:solidFill>
                <a:srgbClr val="B86747"/>
              </a:solidFill>
              <a:latin typeface="Tahoma" pitchFamily="34" charset="0"/>
              <a:sym typeface="Calibri" pitchFamily="34" charset="0"/>
            </a:endParaRPr>
          </a:p>
          <a:p>
            <a:pPr marL="704850" lvl="1" indent="-285750" eaLnBrk="1" hangingPunct="1">
              <a:spcBef>
                <a:spcPts val="700"/>
              </a:spcBef>
              <a:buSzPct val="100000"/>
              <a:buFont typeface="Wingdings" panose="05000000000000000000" pitchFamily="2" charset="2"/>
              <a:buChar char="§"/>
              <a:defRPr/>
            </a:pPr>
            <a:r>
              <a:rPr lang="en-US" sz="2000" dirty="0">
                <a:solidFill>
                  <a:srgbClr val="B86747"/>
                </a:solidFill>
                <a:latin typeface="Tahoma" pitchFamily="34" charset="0"/>
                <a:sym typeface="Calibri" pitchFamily="34" charset="0"/>
              </a:rPr>
              <a:t>Brokers can assist you with your questions or issues.</a:t>
            </a:r>
          </a:p>
        </p:txBody>
      </p:sp>
      <p:pic>
        <p:nvPicPr>
          <p:cNvPr id="3" name="Audio 2">
            <a:hlinkClick r:id="" action="ppaction://media"/>
            <a:extLst>
              <a:ext uri="{FF2B5EF4-FFF2-40B4-BE49-F238E27FC236}">
                <a16:creationId xmlns:a16="http://schemas.microsoft.com/office/drawing/2014/main" id="{AF243585-39DF-4E1E-A004-833FB14EB2B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211037652"/>
      </p:ext>
    </p:extLst>
  </p:cSld>
  <p:clrMapOvr>
    <a:masterClrMapping/>
  </p:clrMapOvr>
  <mc:AlternateContent xmlns:mc="http://schemas.openxmlformats.org/markup-compatibility/2006">
    <mc:Choice xmlns:p14="http://schemas.microsoft.com/office/powerpoint/2010/main" Requires="p14">
      <p:transition spd="slow" p14:dur="2000" advTm="40421"/>
    </mc:Choice>
    <mc:Fallback>
      <p:transition spd="slow" advTm="404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p:nvPr>
        </p:nvSpPr>
        <p:spPr>
          <a:xfrm>
            <a:off x="472440" y="1"/>
            <a:ext cx="10515600"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Terms and Definitions</a:t>
            </a:r>
          </a:p>
        </p:txBody>
      </p:sp>
      <p:pic>
        <p:nvPicPr>
          <p:cNvPr id="2" name="Picture 1">
            <a:extLst>
              <a:ext uri="{FF2B5EF4-FFF2-40B4-BE49-F238E27FC236}">
                <a16:creationId xmlns:a16="http://schemas.microsoft.com/office/drawing/2014/main" id="{6FC5AC89-F3D3-9714-4A60-98D1758F7BEC}"/>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8" name="Rectangle 3">
            <a:extLst>
              <a:ext uri="{FF2B5EF4-FFF2-40B4-BE49-F238E27FC236}">
                <a16:creationId xmlns:a16="http://schemas.microsoft.com/office/drawing/2014/main" id="{823C049F-EA82-4D54-8D17-791EF47AC042}"/>
              </a:ext>
            </a:extLst>
          </p:cNvPr>
          <p:cNvSpPr>
            <a:spLocks noChangeArrowheads="1"/>
          </p:cNvSpPr>
          <p:nvPr/>
        </p:nvSpPr>
        <p:spPr bwMode="auto">
          <a:xfrm>
            <a:off x="561794" y="1120252"/>
            <a:ext cx="11165608" cy="5120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marL="342900" indent="-342900">
              <a:defRPr sz="4200">
                <a:solidFill>
                  <a:srgbClr val="000000"/>
                </a:solidFill>
                <a:latin typeface="GillSans" pitchFamily="34" charset="0"/>
                <a:ea typeface="ヒラギノ角ゴ ProN W3"/>
                <a:cs typeface="ヒラギノ角ゴ ProN W3"/>
                <a:sym typeface="GillSans" pitchFamily="34" charset="0"/>
              </a:defRPr>
            </a:lvl1pPr>
            <a:lvl2pPr marL="704850" indent="-285750">
              <a:defRPr sz="4200">
                <a:solidFill>
                  <a:srgbClr val="000000"/>
                </a:solidFill>
                <a:latin typeface="GillSans" pitchFamily="34" charset="0"/>
                <a:ea typeface="ヒラギノ角ゴ ProN W3"/>
                <a:cs typeface="ヒラギノ角ゴ ProN W3"/>
                <a:sym typeface="GillSans" pitchFamily="34" charset="0"/>
              </a:defRPr>
            </a:lvl2pPr>
            <a:lvl3pPr marL="1162050" indent="-285750">
              <a:defRPr sz="4200">
                <a:solidFill>
                  <a:srgbClr val="000000"/>
                </a:solidFill>
                <a:latin typeface="GillSans" pitchFamily="34" charset="0"/>
                <a:ea typeface="ヒラギノ角ゴ ProN W3"/>
                <a:cs typeface="ヒラギノ角ゴ ProN W3"/>
                <a:sym typeface="GillSans" pitchFamily="34" charset="0"/>
              </a:defRPr>
            </a:lvl3pPr>
            <a:lvl4pPr marL="1619250" indent="-285750">
              <a:defRPr sz="4200">
                <a:solidFill>
                  <a:srgbClr val="000000"/>
                </a:solidFill>
                <a:latin typeface="GillSans" pitchFamily="34" charset="0"/>
                <a:ea typeface="ヒラギノ角ゴ ProN W3"/>
                <a:cs typeface="ヒラギノ角ゴ ProN W3"/>
                <a:sym typeface="GillSans" pitchFamily="34" charset="0"/>
              </a:defRPr>
            </a:lvl4pPr>
            <a:lvl5pPr marL="2057400" indent="-228600">
              <a:defRPr sz="4200">
                <a:solidFill>
                  <a:srgbClr val="000000"/>
                </a:solidFill>
                <a:latin typeface="GillSans" pitchFamily="34" charset="0"/>
                <a:ea typeface="ヒラギノ角ゴ ProN W3"/>
                <a:cs typeface="ヒラギノ角ゴ ProN W3"/>
                <a:sym typeface="GillSans" pitchFamily="34" charset="0"/>
              </a:defRPr>
            </a:lvl5pPr>
            <a:lvl6pPr marL="25146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6pPr>
            <a:lvl7pPr marL="29718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7pPr>
            <a:lvl8pPr marL="34290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8pPr>
            <a:lvl9pPr marL="38862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9pPr>
          </a:lstStyle>
          <a:p>
            <a:pPr marL="285750" indent="-285750">
              <a:lnSpc>
                <a:spcPct val="90000"/>
              </a:lnSpc>
              <a:spcBef>
                <a:spcPts val="800"/>
              </a:spcBef>
              <a:buSzPct val="100000"/>
              <a:buFont typeface="Wingdings" panose="05000000000000000000" pitchFamily="2" charset="2"/>
              <a:buChar char="§"/>
              <a:defRPr/>
            </a:pPr>
            <a:r>
              <a:rPr lang="en-US" altLang="en-US" sz="2000" b="1"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Provider</a:t>
            </a:r>
            <a:r>
              <a:rPr lang="en-US" altLang="en-US" sz="20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 – A physician, mid-level practitioner, hospital, or other facility that provides health care services.</a:t>
            </a:r>
          </a:p>
          <a:p>
            <a:pPr marL="742950" lvl="2">
              <a:lnSpc>
                <a:spcPct val="90000"/>
              </a:lnSpc>
              <a:spcBef>
                <a:spcPts val="700"/>
              </a:spcBef>
              <a:buSzPct val="100000"/>
              <a:buFont typeface="Wingdings" panose="05000000000000000000" pitchFamily="2" charset="2"/>
              <a:buChar char="§"/>
              <a:defRPr/>
            </a:pPr>
            <a:r>
              <a:rPr lang="en-US" altLang="en-US" sz="20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Mid-level practitioner examples:  Physician Assistant, Surgical Assistant, Advance Practice Nurse (Nurse Practitioner)</a:t>
            </a:r>
          </a:p>
          <a:p>
            <a:pPr marL="742950" lvl="2">
              <a:lnSpc>
                <a:spcPct val="90000"/>
              </a:lnSpc>
              <a:spcBef>
                <a:spcPts val="700"/>
              </a:spcBef>
              <a:buSzPct val="100000"/>
              <a:buFont typeface="Wingdings" panose="05000000000000000000" pitchFamily="2" charset="2"/>
              <a:buChar char="§"/>
              <a:defRPr/>
            </a:pPr>
            <a:r>
              <a:rPr lang="en-US" altLang="en-US" sz="20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Other facility examples:  Physical Therapy clinic, Radiology facility</a:t>
            </a:r>
          </a:p>
          <a:p>
            <a:pPr marL="285750" lvl="1">
              <a:lnSpc>
                <a:spcPct val="90000"/>
              </a:lnSpc>
              <a:spcBef>
                <a:spcPts val="700"/>
              </a:spcBef>
              <a:buSzPct val="100000"/>
              <a:buFont typeface="Wingdings" panose="05000000000000000000" pitchFamily="2" charset="2"/>
              <a:buChar char="§"/>
              <a:defRPr/>
            </a:pPr>
            <a:endParaRPr lang="en-US" altLang="en-US" sz="8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endParaRPr>
          </a:p>
          <a:p>
            <a:pPr marL="285750" lvl="1">
              <a:lnSpc>
                <a:spcPct val="90000"/>
              </a:lnSpc>
              <a:spcBef>
                <a:spcPts val="700"/>
              </a:spcBef>
              <a:buSzPct val="100000"/>
              <a:buFont typeface="Wingdings" panose="05000000000000000000" pitchFamily="2" charset="2"/>
              <a:buChar char="§"/>
              <a:defRPr/>
            </a:pPr>
            <a:endParaRPr lang="en-US" altLang="en-US" sz="8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endParaRPr>
          </a:p>
          <a:p>
            <a:pPr marL="285750" indent="-285750">
              <a:lnSpc>
                <a:spcPct val="90000"/>
              </a:lnSpc>
              <a:spcBef>
                <a:spcPts val="800"/>
              </a:spcBef>
              <a:buSzPct val="100000"/>
              <a:buFont typeface="Wingdings" panose="05000000000000000000" pitchFamily="2" charset="2"/>
              <a:buChar char="§"/>
              <a:defRPr/>
            </a:pPr>
            <a:r>
              <a:rPr lang="en-US" altLang="en-US" sz="2000" b="1"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Network</a:t>
            </a:r>
            <a:r>
              <a:rPr lang="en-US" altLang="en-US" sz="20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 – An affiliated group of providers that a health plan enters into a contract with to provide health care services for its enrollees (also referred to as </a:t>
            </a:r>
            <a:r>
              <a:rPr lang="en-US" altLang="en-US" sz="2000" i="1"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members</a:t>
            </a:r>
            <a:r>
              <a:rPr lang="en-US" altLang="en-US" sz="20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 or </a:t>
            </a:r>
            <a:r>
              <a:rPr lang="en-US" altLang="en-US" sz="2000" i="1"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subscribers</a:t>
            </a:r>
            <a:r>
              <a:rPr lang="en-US" altLang="en-US" sz="20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a:t>
            </a:r>
          </a:p>
          <a:p>
            <a:pPr marL="742950" lvl="2">
              <a:lnSpc>
                <a:spcPct val="90000"/>
              </a:lnSpc>
              <a:spcBef>
                <a:spcPts val="700"/>
              </a:spcBef>
              <a:buSzPct val="100000"/>
              <a:buFont typeface="Wingdings" panose="05000000000000000000" pitchFamily="2" charset="2"/>
              <a:buChar char="§"/>
              <a:defRPr/>
            </a:pPr>
            <a:r>
              <a:rPr lang="en-US" altLang="en-US" sz="20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In-network – Providers who hold a contract with a health plan.</a:t>
            </a:r>
          </a:p>
          <a:p>
            <a:pPr marL="742950" lvl="2">
              <a:lnSpc>
                <a:spcPct val="90000"/>
              </a:lnSpc>
              <a:spcBef>
                <a:spcPts val="700"/>
              </a:spcBef>
              <a:buSzPct val="100000"/>
              <a:buFont typeface="Wingdings" panose="05000000000000000000" pitchFamily="2" charset="2"/>
              <a:buChar char="§"/>
              <a:defRPr/>
            </a:pPr>
            <a:r>
              <a:rPr lang="en-US" altLang="en-US" sz="20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Out-of-network – Providers who are not contracted with a health plan.</a:t>
            </a:r>
          </a:p>
          <a:p>
            <a:pPr marL="285750" lvl="1">
              <a:lnSpc>
                <a:spcPct val="90000"/>
              </a:lnSpc>
              <a:spcBef>
                <a:spcPts val="700"/>
              </a:spcBef>
              <a:buSzPct val="100000"/>
              <a:buFont typeface="Wingdings" panose="05000000000000000000" pitchFamily="2" charset="2"/>
              <a:buChar char="§"/>
              <a:defRPr/>
            </a:pPr>
            <a:endParaRPr lang="en-US" altLang="en-US" sz="8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endParaRPr>
          </a:p>
          <a:p>
            <a:pPr marL="285750" lvl="2">
              <a:lnSpc>
                <a:spcPct val="90000"/>
              </a:lnSpc>
              <a:spcBef>
                <a:spcPts val="600"/>
              </a:spcBef>
              <a:buSzPct val="100000"/>
              <a:buFont typeface="Wingdings" panose="05000000000000000000" pitchFamily="2" charset="2"/>
              <a:buChar char="§"/>
              <a:defRPr/>
            </a:pPr>
            <a:r>
              <a:rPr lang="en-US" altLang="en-US" sz="20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You will pay more out-of-pocket when visiting out-of-network providers.</a:t>
            </a:r>
          </a:p>
          <a:p>
            <a:pPr marL="285750" lvl="2">
              <a:lnSpc>
                <a:spcPct val="90000"/>
              </a:lnSpc>
              <a:spcBef>
                <a:spcPts val="600"/>
              </a:spcBef>
              <a:buSzPct val="100000"/>
              <a:buFont typeface="Wingdings" panose="05000000000000000000" pitchFamily="2" charset="2"/>
              <a:buChar char="§"/>
              <a:defRPr/>
            </a:pPr>
            <a:endParaRPr lang="en-US" altLang="en-US" sz="8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endParaRPr>
          </a:p>
          <a:p>
            <a:pPr marL="285750" lvl="3">
              <a:lnSpc>
                <a:spcPct val="90000"/>
              </a:lnSpc>
              <a:spcBef>
                <a:spcPts val="500"/>
              </a:spcBef>
              <a:buSzPct val="100000"/>
              <a:buFont typeface="Wingdings" panose="05000000000000000000" pitchFamily="2" charset="2"/>
              <a:buChar char="§"/>
              <a:defRPr/>
            </a:pPr>
            <a:r>
              <a:rPr lang="en-US" altLang="en-US" sz="20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It is best to understand your financial responsibility before deciding to receive out-of-network health care services.</a:t>
            </a:r>
          </a:p>
          <a:p>
            <a:pPr marL="285750" indent="-285750">
              <a:lnSpc>
                <a:spcPct val="90000"/>
              </a:lnSpc>
              <a:spcBef>
                <a:spcPts val="800"/>
              </a:spcBef>
              <a:buClr>
                <a:srgbClr val="FFFFFF"/>
              </a:buClr>
              <a:buSzPct val="100000"/>
              <a:buFont typeface="Wingdings" panose="05000000000000000000" pitchFamily="2" charset="2"/>
              <a:buChar char="§"/>
              <a:defRPr/>
            </a:pPr>
            <a:endParaRPr lang="en-US" altLang="en-US" sz="20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endParaRPr>
          </a:p>
          <a:p>
            <a:pPr eaLnBrk="1" hangingPunct="1">
              <a:spcBef>
                <a:spcPts val="800"/>
              </a:spcBef>
              <a:buClr>
                <a:srgbClr val="FFFFFF"/>
              </a:buClr>
              <a:buSzPct val="100000"/>
              <a:buFont typeface="Arial" panose="020B0604020202020204" pitchFamily="34" charset="0"/>
              <a:buChar char="•"/>
            </a:pPr>
            <a:endParaRPr lang="en-US" altLang="en-US" sz="1400" dirty="0">
              <a:latin typeface="Tahoma" panose="020B0604030504040204" pitchFamily="34" charset="0"/>
              <a:sym typeface="Calibri" panose="020F0502020204030204" pitchFamily="34" charset="0"/>
            </a:endParaRPr>
          </a:p>
        </p:txBody>
      </p:sp>
      <p:pic>
        <p:nvPicPr>
          <p:cNvPr id="7" name="Audio 6">
            <a:hlinkClick r:id="" action="ppaction://media"/>
            <a:extLst>
              <a:ext uri="{FF2B5EF4-FFF2-40B4-BE49-F238E27FC236}">
                <a16:creationId xmlns:a16="http://schemas.microsoft.com/office/drawing/2014/main" id="{84375FEE-A3FB-49B5-87C7-B279AC7CB6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175259918"/>
      </p:ext>
    </p:extLst>
  </p:cSld>
  <p:clrMapOvr>
    <a:masterClrMapping/>
  </p:clrMapOvr>
  <mc:AlternateContent xmlns:mc="http://schemas.openxmlformats.org/markup-compatibility/2006" xmlns:p14="http://schemas.microsoft.com/office/powerpoint/2010/main">
    <mc:Choice Requires="p14">
      <p:transition spd="slow" p14:dur="2000" advTm="84126"/>
    </mc:Choice>
    <mc:Fallback xmlns="">
      <p:transition spd="slow" advTm="84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6FC5AC89-F3D3-9714-4A60-98D1758F7BEC}"/>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5" name="Title 1">
            <a:extLst>
              <a:ext uri="{FF2B5EF4-FFF2-40B4-BE49-F238E27FC236}">
                <a16:creationId xmlns:a16="http://schemas.microsoft.com/office/drawing/2014/main" id="{3523655B-8DD1-47EA-B1A1-0F857A85C02F}"/>
              </a:ext>
            </a:extLst>
          </p:cNvPr>
          <p:cNvSpPr>
            <a:spLocks noGrp="1"/>
          </p:cNvSpPr>
          <p:nvPr>
            <p:ph type="title"/>
          </p:nvPr>
        </p:nvSpPr>
        <p:spPr>
          <a:xfrm>
            <a:off x="472440" y="1"/>
            <a:ext cx="11583436" cy="876692"/>
          </a:xfrm>
        </p:spPr>
        <p:txBody>
          <a:bodyPr>
            <a:norm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Resources</a:t>
            </a:r>
          </a:p>
        </p:txBody>
      </p:sp>
      <p:sp>
        <p:nvSpPr>
          <p:cNvPr id="6" name="Rectangle 3">
            <a:extLst>
              <a:ext uri="{FF2B5EF4-FFF2-40B4-BE49-F238E27FC236}">
                <a16:creationId xmlns:a16="http://schemas.microsoft.com/office/drawing/2014/main" id="{0E1CFE1E-ECCA-453F-B6FF-C3CF4D50C4B0}"/>
              </a:ext>
            </a:extLst>
          </p:cNvPr>
          <p:cNvSpPr>
            <a:spLocks noChangeArrowheads="1"/>
          </p:cNvSpPr>
          <p:nvPr/>
        </p:nvSpPr>
        <p:spPr bwMode="auto">
          <a:xfrm>
            <a:off x="472440" y="1074198"/>
            <a:ext cx="10129980" cy="4540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eaLnBrk="1" hangingPunct="1">
              <a:spcBef>
                <a:spcPts val="800"/>
              </a:spcBef>
              <a:buSzPct val="100000"/>
              <a:buFont typeface="Wingdings" panose="05000000000000000000" pitchFamily="2" charset="2"/>
              <a:buChar char="§"/>
              <a:defRPr/>
            </a:pPr>
            <a:r>
              <a:rPr lang="en-US" sz="2000" dirty="0">
                <a:solidFill>
                  <a:srgbClr val="B86747"/>
                </a:solidFill>
                <a:latin typeface="Tahoma" pitchFamily="34" charset="0"/>
                <a:sym typeface="Calibri" pitchFamily="34" charset="0"/>
              </a:rPr>
              <a:t>Most major carriers offer a patient-specific website you can use to ask questions, review your benefits, check claims that have been processed &amp; and other useful tools.  </a:t>
            </a:r>
            <a:r>
              <a:rPr lang="en-US" sz="2000" i="1" dirty="0">
                <a:solidFill>
                  <a:srgbClr val="B86747"/>
                </a:solidFill>
                <a:latin typeface="Tahoma" pitchFamily="34" charset="0"/>
                <a:sym typeface="Calibri" pitchFamily="34" charset="0"/>
              </a:rPr>
              <a:t>Examples:</a:t>
            </a:r>
          </a:p>
          <a:p>
            <a:pPr marL="342900" indent="-342900" eaLnBrk="1" hangingPunct="1">
              <a:spcBef>
                <a:spcPts val="800"/>
              </a:spcBef>
              <a:buSzPct val="100000"/>
              <a:buFont typeface="Wingdings" panose="05000000000000000000" pitchFamily="2" charset="2"/>
              <a:buChar char="§"/>
              <a:defRPr/>
            </a:pPr>
            <a:endParaRPr lang="en-US" sz="2000" dirty="0">
              <a:solidFill>
                <a:srgbClr val="B86747"/>
              </a:solidFill>
              <a:latin typeface="Tahoma" pitchFamily="34" charset="0"/>
              <a:sym typeface="Calibri" pitchFamily="34" charset="0"/>
            </a:endParaRPr>
          </a:p>
          <a:p>
            <a:pPr marL="704850" lvl="1" indent="-285750" eaLnBrk="1" hangingPunct="1">
              <a:spcBef>
                <a:spcPts val="700"/>
              </a:spcBef>
              <a:buSzPct val="100000"/>
              <a:buFont typeface="Wingdings" panose="05000000000000000000" pitchFamily="2" charset="2"/>
              <a:buChar char="§"/>
              <a:defRPr/>
            </a:pPr>
            <a:r>
              <a:rPr lang="en-US" sz="2000" dirty="0">
                <a:solidFill>
                  <a:srgbClr val="B86747"/>
                </a:solidFill>
                <a:latin typeface="Tahoma" pitchFamily="34" charset="0"/>
                <a:sym typeface="Calibri" pitchFamily="34" charset="0"/>
              </a:rPr>
              <a:t>Blue Cross Blue Shield of Texas: </a:t>
            </a:r>
            <a:r>
              <a:rPr lang="en-US" sz="1600" b="1" dirty="0">
                <a:latin typeface="Tahoma" pitchFamily="34" charset="0"/>
                <a:sym typeface="Calibri" pitchFamily="34" charset="0"/>
                <a:hlinkClick r:id="rId5"/>
              </a:rPr>
              <a:t>www.bcbstx.com/member</a:t>
            </a:r>
            <a:r>
              <a:rPr lang="en-US" sz="1600" b="1" dirty="0">
                <a:latin typeface="Tahoma" pitchFamily="34" charset="0"/>
                <a:sym typeface="Calibri" pitchFamily="34" charset="0"/>
              </a:rPr>
              <a:t> </a:t>
            </a:r>
            <a:r>
              <a:rPr lang="en-US" sz="1600" dirty="0">
                <a:latin typeface="Tahoma" pitchFamily="34" charset="0"/>
                <a:sym typeface="Calibri" pitchFamily="34" charset="0"/>
              </a:rPr>
              <a:t> </a:t>
            </a:r>
          </a:p>
          <a:p>
            <a:pPr marL="419100" lvl="1" eaLnBrk="1" hangingPunct="1">
              <a:spcBef>
                <a:spcPts val="700"/>
              </a:spcBef>
              <a:buSzPct val="100000"/>
              <a:defRPr/>
            </a:pPr>
            <a:endParaRPr lang="en-US" sz="800" dirty="0">
              <a:latin typeface="Tahoma" pitchFamily="34" charset="0"/>
              <a:sym typeface="Calibri" pitchFamily="34" charset="0"/>
            </a:endParaRPr>
          </a:p>
          <a:p>
            <a:pPr marL="704850" lvl="1" indent="-285750" eaLnBrk="1" hangingPunct="1">
              <a:spcBef>
                <a:spcPts val="700"/>
              </a:spcBef>
              <a:buSzPct val="100000"/>
              <a:buFont typeface="Wingdings" panose="05000000000000000000" pitchFamily="2" charset="2"/>
              <a:buChar char="§"/>
              <a:defRPr/>
            </a:pPr>
            <a:r>
              <a:rPr lang="en-US" sz="2000" dirty="0">
                <a:solidFill>
                  <a:srgbClr val="B86747"/>
                </a:solidFill>
                <a:latin typeface="Tahoma" pitchFamily="34" charset="0"/>
                <a:sym typeface="Calibri" pitchFamily="34" charset="0"/>
              </a:rPr>
              <a:t>UnitedHealthcare:  </a:t>
            </a:r>
            <a:r>
              <a:rPr lang="en-US" sz="1600" b="1" dirty="0">
                <a:latin typeface="Tahoma" pitchFamily="34" charset="0"/>
                <a:sym typeface="Calibri" pitchFamily="34" charset="0"/>
                <a:hlinkClick r:id="rId6"/>
              </a:rPr>
              <a:t>www.myuhc.com</a:t>
            </a:r>
            <a:endParaRPr lang="en-US" sz="1600" b="1" dirty="0">
              <a:latin typeface="Tahoma" pitchFamily="34" charset="0"/>
              <a:sym typeface="Calibri" pitchFamily="34" charset="0"/>
            </a:endParaRPr>
          </a:p>
          <a:p>
            <a:pPr marL="704850" lvl="1" indent="-285750" eaLnBrk="1" hangingPunct="1">
              <a:spcBef>
                <a:spcPts val="700"/>
              </a:spcBef>
              <a:buSzPct val="100000"/>
              <a:buFont typeface="Wingdings" panose="05000000000000000000" pitchFamily="2" charset="2"/>
              <a:buChar char="§"/>
              <a:defRPr/>
            </a:pPr>
            <a:endParaRPr lang="en-US" sz="800" b="1" dirty="0">
              <a:latin typeface="Tahoma" pitchFamily="34" charset="0"/>
              <a:sym typeface="Calibri" pitchFamily="34" charset="0"/>
            </a:endParaRPr>
          </a:p>
          <a:p>
            <a:pPr marL="342900" indent="-342900">
              <a:spcBef>
                <a:spcPts val="800"/>
              </a:spcBef>
              <a:buSzPct val="100000"/>
              <a:buFont typeface="Wingdings" panose="05000000000000000000" pitchFamily="2" charset="2"/>
              <a:buChar char="§"/>
              <a:defRPr/>
            </a:pPr>
            <a:r>
              <a:rPr lang="en-US" sz="2000" dirty="0">
                <a:solidFill>
                  <a:srgbClr val="B86747"/>
                </a:solidFill>
                <a:latin typeface="Tahoma" pitchFamily="34" charset="0"/>
                <a:sym typeface="Calibri" pitchFamily="34" charset="0"/>
              </a:rPr>
              <a:t>Texas Department of Insurance (TDI) website - for information pertaining to fully-insured (state-regulated) HMOs:  </a:t>
            </a:r>
            <a:r>
              <a:rPr lang="en-US" sz="1600" b="1" dirty="0">
                <a:latin typeface="Tahoma" pitchFamily="34" charset="0"/>
                <a:sym typeface="Calibri" pitchFamily="34" charset="0"/>
                <a:hlinkClick r:id="rId7"/>
              </a:rPr>
              <a:t>https://www.tdi.texas.gov/hmo/index.html</a:t>
            </a:r>
            <a:r>
              <a:rPr lang="en-US" sz="1600" b="1" dirty="0">
                <a:latin typeface="Tahoma" pitchFamily="34" charset="0"/>
                <a:sym typeface="Calibri" pitchFamily="34" charset="0"/>
              </a:rPr>
              <a:t> </a:t>
            </a:r>
          </a:p>
          <a:p>
            <a:pPr marL="342900" indent="-342900">
              <a:spcBef>
                <a:spcPts val="800"/>
              </a:spcBef>
              <a:buSzPct val="100000"/>
              <a:buFont typeface="Wingdings" panose="05000000000000000000" pitchFamily="2" charset="2"/>
              <a:buChar char="§"/>
              <a:defRPr/>
            </a:pPr>
            <a:endParaRPr lang="en-US" sz="1600" b="1" dirty="0">
              <a:latin typeface="Tahoma" pitchFamily="34" charset="0"/>
              <a:sym typeface="Calibri" pitchFamily="34" charset="0"/>
            </a:endParaRPr>
          </a:p>
          <a:p>
            <a:pPr marL="342900" indent="-342900">
              <a:spcBef>
                <a:spcPts val="800"/>
              </a:spcBef>
              <a:buSzPct val="100000"/>
              <a:buFont typeface="Wingdings" panose="05000000000000000000" pitchFamily="2" charset="2"/>
              <a:buChar char="§"/>
              <a:defRPr/>
            </a:pPr>
            <a:r>
              <a:rPr lang="en-US" sz="2000" dirty="0">
                <a:solidFill>
                  <a:srgbClr val="B86747"/>
                </a:solidFill>
                <a:latin typeface="Tahoma" pitchFamily="34" charset="0"/>
                <a:sym typeface="Calibri" pitchFamily="34" charset="0"/>
              </a:rPr>
              <a:t>Marketplace:</a:t>
            </a:r>
            <a:r>
              <a:rPr lang="en-US" sz="1600" dirty="0">
                <a:solidFill>
                  <a:srgbClr val="FF0000"/>
                </a:solidFill>
                <a:latin typeface="Tahoma" pitchFamily="34" charset="0"/>
                <a:sym typeface="Calibri" pitchFamily="34" charset="0"/>
              </a:rPr>
              <a:t> </a:t>
            </a:r>
            <a:r>
              <a:rPr lang="en-US" sz="1600" b="1" dirty="0">
                <a:latin typeface="Tahoma" pitchFamily="34" charset="0"/>
                <a:sym typeface="Calibri" pitchFamily="34" charset="0"/>
                <a:hlinkClick r:id="rId8"/>
              </a:rPr>
              <a:t>https://www.healthcare.gov/</a:t>
            </a:r>
            <a:r>
              <a:rPr lang="en-US" sz="1600" b="1" dirty="0">
                <a:latin typeface="Tahoma" pitchFamily="34" charset="0"/>
                <a:sym typeface="Calibri" pitchFamily="34" charset="0"/>
              </a:rPr>
              <a:t> </a:t>
            </a:r>
          </a:p>
          <a:p>
            <a:pPr marL="342900" indent="-342900">
              <a:spcBef>
                <a:spcPts val="800"/>
              </a:spcBef>
              <a:buSzPct val="100000"/>
              <a:buFont typeface="Wingdings" panose="05000000000000000000" pitchFamily="2" charset="2"/>
              <a:buChar char="§"/>
              <a:defRPr/>
            </a:pPr>
            <a:endParaRPr lang="en-US" sz="1600" b="1" dirty="0">
              <a:latin typeface="Tahoma" pitchFamily="34" charset="0"/>
              <a:sym typeface="Calibri" pitchFamily="34" charset="0"/>
            </a:endParaRPr>
          </a:p>
        </p:txBody>
      </p:sp>
      <p:pic>
        <p:nvPicPr>
          <p:cNvPr id="9" name="Audio 8">
            <a:hlinkClick r:id="" action="ppaction://media"/>
            <a:extLst>
              <a:ext uri="{FF2B5EF4-FFF2-40B4-BE49-F238E27FC236}">
                <a16:creationId xmlns:a16="http://schemas.microsoft.com/office/drawing/2014/main" id="{1C9F0421-362A-45E6-98B1-74CC6B6A5A2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2907066819"/>
      </p:ext>
    </p:extLst>
  </p:cSld>
  <p:clrMapOvr>
    <a:masterClrMapping/>
  </p:clrMapOvr>
  <mc:AlternateContent xmlns:mc="http://schemas.openxmlformats.org/markup-compatibility/2006">
    <mc:Choice xmlns:p14="http://schemas.microsoft.com/office/powerpoint/2010/main" Requires="p14">
      <p:transition spd="slow" p14:dur="2000" advTm="34618"/>
    </mc:Choice>
    <mc:Fallback>
      <p:transition spd="slow" advTm="346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6FC5AC89-F3D3-9714-4A60-98D1758F7BEC}"/>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5" name="Title 1">
            <a:extLst>
              <a:ext uri="{FF2B5EF4-FFF2-40B4-BE49-F238E27FC236}">
                <a16:creationId xmlns:a16="http://schemas.microsoft.com/office/drawing/2014/main" id="{3523655B-8DD1-47EA-B1A1-0F857A85C02F}"/>
              </a:ext>
            </a:extLst>
          </p:cNvPr>
          <p:cNvSpPr>
            <a:spLocks noGrp="1"/>
          </p:cNvSpPr>
          <p:nvPr>
            <p:ph type="title"/>
          </p:nvPr>
        </p:nvSpPr>
        <p:spPr>
          <a:xfrm>
            <a:off x="472440" y="1"/>
            <a:ext cx="11583436" cy="876692"/>
          </a:xfrm>
        </p:spPr>
        <p:txBody>
          <a:bodyPr>
            <a:norm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Summary</a:t>
            </a:r>
          </a:p>
        </p:txBody>
      </p:sp>
      <p:sp>
        <p:nvSpPr>
          <p:cNvPr id="6" name="Rectangle 3">
            <a:extLst>
              <a:ext uri="{FF2B5EF4-FFF2-40B4-BE49-F238E27FC236}">
                <a16:creationId xmlns:a16="http://schemas.microsoft.com/office/drawing/2014/main" id="{04561B66-2C99-4422-9844-FFC497D7C1D7}"/>
              </a:ext>
            </a:extLst>
          </p:cNvPr>
          <p:cNvSpPr>
            <a:spLocks noChangeArrowheads="1"/>
          </p:cNvSpPr>
          <p:nvPr/>
        </p:nvSpPr>
        <p:spPr bwMode="auto">
          <a:xfrm>
            <a:off x="472440" y="1085609"/>
            <a:ext cx="10840783" cy="5436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4200">
                <a:solidFill>
                  <a:srgbClr val="000000"/>
                </a:solidFill>
                <a:latin typeface="GillSans" pitchFamily="34" charset="0"/>
                <a:ea typeface="ヒラギノ角ゴ ProN W3"/>
                <a:cs typeface="ヒラギノ角ゴ ProN W3"/>
                <a:sym typeface="GillSans" pitchFamily="34" charset="0"/>
              </a:defRPr>
            </a:lvl1pPr>
            <a:lvl2pPr marL="704850" indent="-285750">
              <a:defRPr sz="4200">
                <a:solidFill>
                  <a:srgbClr val="000000"/>
                </a:solidFill>
                <a:latin typeface="GillSans" pitchFamily="34" charset="0"/>
                <a:ea typeface="ヒラギノ角ゴ ProN W3"/>
                <a:cs typeface="ヒラギノ角ゴ ProN W3"/>
                <a:sym typeface="GillSans" pitchFamily="34" charset="0"/>
              </a:defRPr>
            </a:lvl2pPr>
            <a:lvl3pPr marL="1143000" indent="-228600">
              <a:defRPr sz="4200">
                <a:solidFill>
                  <a:srgbClr val="000000"/>
                </a:solidFill>
                <a:latin typeface="GillSans" pitchFamily="34" charset="0"/>
                <a:ea typeface="ヒラギノ角ゴ ProN W3"/>
                <a:cs typeface="ヒラギノ角ゴ ProN W3"/>
                <a:sym typeface="GillSans" pitchFamily="34" charset="0"/>
              </a:defRPr>
            </a:lvl3pPr>
            <a:lvl4pPr marL="1600200" indent="-228600">
              <a:defRPr sz="4200">
                <a:solidFill>
                  <a:srgbClr val="000000"/>
                </a:solidFill>
                <a:latin typeface="GillSans" pitchFamily="34" charset="0"/>
                <a:ea typeface="ヒラギノ角ゴ ProN W3"/>
                <a:cs typeface="ヒラギノ角ゴ ProN W3"/>
                <a:sym typeface="GillSans" pitchFamily="34" charset="0"/>
              </a:defRPr>
            </a:lvl4pPr>
            <a:lvl5pPr marL="2057400" indent="-228600">
              <a:defRPr sz="4200">
                <a:solidFill>
                  <a:srgbClr val="000000"/>
                </a:solidFill>
                <a:latin typeface="GillSans" pitchFamily="34" charset="0"/>
                <a:ea typeface="ヒラギノ角ゴ ProN W3"/>
                <a:cs typeface="ヒラギノ角ゴ ProN W3"/>
                <a:sym typeface="GillSans" pitchFamily="34" charset="0"/>
              </a:defRPr>
            </a:lvl5pPr>
            <a:lvl6pPr marL="25146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6pPr>
            <a:lvl7pPr marL="29718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7pPr>
            <a:lvl8pPr marL="34290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8pPr>
            <a:lvl9pPr marL="38862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9pPr>
          </a:lstStyle>
          <a:p>
            <a:pPr eaLnBrk="1" hangingPunct="1">
              <a:spcBef>
                <a:spcPts val="800"/>
              </a:spcBef>
              <a:buSzPct val="100000"/>
              <a:buFont typeface="Wingdings" panose="05000000000000000000" pitchFamily="2" charset="2"/>
              <a:buChar char="§"/>
            </a:pPr>
            <a:r>
              <a:rPr lang="en-US" altLang="en-US" sz="2000" dirty="0">
                <a:solidFill>
                  <a:srgbClr val="B86747"/>
                </a:solidFill>
                <a:latin typeface="Tahoma" pitchFamily="34" charset="0"/>
                <a:ea typeface="+mn-ea"/>
                <a:cs typeface="+mn-cs"/>
                <a:sym typeface="Calibri" panose="020F0502020204030204" pitchFamily="34" charset="0"/>
              </a:rPr>
              <a:t>You are encouraged to ask your providers questions specific to your treatment options.  </a:t>
            </a:r>
          </a:p>
          <a:p>
            <a:pPr eaLnBrk="1" hangingPunct="1">
              <a:spcBef>
                <a:spcPts val="800"/>
              </a:spcBef>
              <a:buSzPct val="100000"/>
              <a:buFont typeface="Wingdings" panose="05000000000000000000" pitchFamily="2" charset="2"/>
              <a:buChar char="§"/>
            </a:pPr>
            <a:endParaRPr lang="en-US" altLang="en-US" sz="800" dirty="0">
              <a:solidFill>
                <a:srgbClr val="B86747"/>
              </a:solidFill>
              <a:latin typeface="Tahoma" pitchFamily="34" charset="0"/>
              <a:ea typeface="+mn-ea"/>
              <a:cs typeface="+mn-cs"/>
              <a:sym typeface="Calibri" panose="020F0502020204030204" pitchFamily="34" charset="0"/>
            </a:endParaRPr>
          </a:p>
          <a:p>
            <a:pPr eaLnBrk="1" hangingPunct="1">
              <a:spcBef>
                <a:spcPts val="800"/>
              </a:spcBef>
              <a:buSzPct val="100000"/>
              <a:buFont typeface="Wingdings" panose="05000000000000000000" pitchFamily="2" charset="2"/>
              <a:buChar char="§"/>
            </a:pPr>
            <a:r>
              <a:rPr lang="en-US" altLang="en-US" sz="2000" dirty="0">
                <a:solidFill>
                  <a:srgbClr val="B86747"/>
                </a:solidFill>
                <a:latin typeface="Tahoma" pitchFamily="34" charset="0"/>
                <a:ea typeface="+mn-ea"/>
                <a:cs typeface="+mn-cs"/>
                <a:sym typeface="Calibri" panose="020F0502020204030204" pitchFamily="34" charset="0"/>
              </a:rPr>
              <a:t>Get involved with your health care and understand your benefit coverage!</a:t>
            </a:r>
          </a:p>
          <a:p>
            <a:pPr lvl="1">
              <a:spcBef>
                <a:spcPts val="800"/>
              </a:spcBef>
              <a:buSzPct val="100000"/>
              <a:buFont typeface="Wingdings" panose="05000000000000000000" pitchFamily="2" charset="2"/>
              <a:buChar char="§"/>
            </a:pPr>
            <a:r>
              <a:rPr lang="en-US" altLang="en-US" sz="2000" dirty="0">
                <a:solidFill>
                  <a:srgbClr val="B86747"/>
                </a:solidFill>
                <a:latin typeface="Tahoma" pitchFamily="34" charset="0"/>
                <a:ea typeface="+mn-ea"/>
                <a:cs typeface="+mn-cs"/>
                <a:sym typeface="Calibri" panose="020F0502020204030204" pitchFamily="34" charset="0"/>
              </a:rPr>
              <a:t>Research your plan documents.</a:t>
            </a:r>
          </a:p>
          <a:p>
            <a:pPr lvl="1">
              <a:spcBef>
                <a:spcPts val="800"/>
              </a:spcBef>
              <a:buSzPct val="100000"/>
              <a:buFont typeface="Wingdings" panose="05000000000000000000" pitchFamily="2" charset="2"/>
              <a:buChar char="§"/>
            </a:pPr>
            <a:r>
              <a:rPr lang="en-US" altLang="en-US" sz="2000" dirty="0">
                <a:solidFill>
                  <a:srgbClr val="B86747"/>
                </a:solidFill>
                <a:latin typeface="Tahoma" pitchFamily="34" charset="0"/>
                <a:sym typeface="Calibri" panose="020F0502020204030204" pitchFamily="34" charset="0"/>
              </a:rPr>
              <a:t>Call your health plan with specific questions regarding your benefits on your decided course of treatment.</a:t>
            </a:r>
            <a:endParaRPr lang="en-US" altLang="en-US" sz="2000" dirty="0">
              <a:solidFill>
                <a:srgbClr val="B86747"/>
              </a:solidFill>
              <a:latin typeface="Tahoma" pitchFamily="34" charset="0"/>
              <a:ea typeface="+mn-ea"/>
              <a:cs typeface="+mn-cs"/>
              <a:sym typeface="Calibri" panose="020F0502020204030204" pitchFamily="34" charset="0"/>
            </a:endParaRPr>
          </a:p>
          <a:p>
            <a:pPr eaLnBrk="1" hangingPunct="1">
              <a:spcBef>
                <a:spcPts val="800"/>
              </a:spcBef>
              <a:buSzPct val="100000"/>
              <a:buFont typeface="Wingdings" panose="05000000000000000000" pitchFamily="2" charset="2"/>
              <a:buChar char="§"/>
            </a:pPr>
            <a:endParaRPr lang="en-US" altLang="en-US" sz="800" dirty="0">
              <a:solidFill>
                <a:srgbClr val="B86747"/>
              </a:solidFill>
              <a:latin typeface="Tahoma" pitchFamily="34" charset="0"/>
              <a:ea typeface="+mn-ea"/>
              <a:cs typeface="+mn-cs"/>
              <a:sym typeface="Calibri" panose="020F0502020204030204" pitchFamily="34" charset="0"/>
            </a:endParaRPr>
          </a:p>
          <a:p>
            <a:pPr eaLnBrk="1" hangingPunct="1">
              <a:spcBef>
                <a:spcPts val="800"/>
              </a:spcBef>
              <a:buSzPct val="100000"/>
              <a:buFont typeface="Wingdings" panose="05000000000000000000" pitchFamily="2" charset="2"/>
              <a:buChar char="§"/>
            </a:pPr>
            <a:r>
              <a:rPr lang="en-US" altLang="en-US" sz="2000" dirty="0">
                <a:solidFill>
                  <a:srgbClr val="B86747"/>
                </a:solidFill>
                <a:latin typeface="Tahoma" pitchFamily="34" charset="0"/>
                <a:ea typeface="+mn-ea"/>
                <a:cs typeface="+mn-cs"/>
                <a:sym typeface="Calibri" panose="020F0502020204030204" pitchFamily="34" charset="0"/>
              </a:rPr>
              <a:t>All health plans have a dedicated Customer Service phone number listed on the ID card and top of the EOB.</a:t>
            </a:r>
          </a:p>
          <a:p>
            <a:pPr lvl="1">
              <a:spcBef>
                <a:spcPts val="800"/>
              </a:spcBef>
              <a:buSzPct val="100000"/>
              <a:buFont typeface="Wingdings" panose="05000000000000000000" pitchFamily="2" charset="2"/>
              <a:buChar char="§"/>
            </a:pPr>
            <a:r>
              <a:rPr lang="en-US" altLang="en-US" sz="2000" dirty="0">
                <a:solidFill>
                  <a:srgbClr val="B86747"/>
                </a:solidFill>
                <a:latin typeface="Tahoma" pitchFamily="34" charset="0"/>
                <a:ea typeface="+mn-ea"/>
                <a:cs typeface="+mn-cs"/>
                <a:sym typeface="Calibri" panose="020F0502020204030204" pitchFamily="34" charset="0"/>
              </a:rPr>
              <a:t>Recommended: document the representative’s name, date, and ask for a call reference number.</a:t>
            </a:r>
          </a:p>
          <a:p>
            <a:pPr lvl="1">
              <a:spcBef>
                <a:spcPts val="800"/>
              </a:spcBef>
              <a:buSzPct val="100000"/>
              <a:buFont typeface="Wingdings" panose="05000000000000000000" pitchFamily="2" charset="2"/>
              <a:buChar char="§"/>
            </a:pPr>
            <a:endParaRPr lang="en-US" altLang="en-US" sz="800" dirty="0">
              <a:solidFill>
                <a:srgbClr val="B86747"/>
              </a:solidFill>
              <a:latin typeface="Tahoma" pitchFamily="34" charset="0"/>
              <a:ea typeface="+mn-ea"/>
              <a:cs typeface="+mn-cs"/>
              <a:sym typeface="Calibri" panose="020F0502020204030204" pitchFamily="34" charset="0"/>
            </a:endParaRPr>
          </a:p>
          <a:p>
            <a:pPr lvl="1">
              <a:spcBef>
                <a:spcPts val="800"/>
              </a:spcBef>
              <a:buSzPct val="100000"/>
              <a:buFont typeface="Wingdings" panose="05000000000000000000" pitchFamily="2" charset="2"/>
              <a:buChar char="§"/>
            </a:pPr>
            <a:r>
              <a:rPr lang="en-US" altLang="en-US" sz="2000" dirty="0">
                <a:solidFill>
                  <a:srgbClr val="B86747"/>
                </a:solidFill>
                <a:latin typeface="Tahoma" pitchFamily="34" charset="0"/>
                <a:ea typeface="+mn-ea"/>
                <a:cs typeface="+mn-cs"/>
                <a:sym typeface="Calibri" panose="020F0502020204030204" pitchFamily="34" charset="0"/>
              </a:rPr>
              <a:t>Most health plans offer secure websites where questions and answers can be addressed online, benefits and claims status checks can be done, and much more.</a:t>
            </a:r>
          </a:p>
        </p:txBody>
      </p:sp>
      <p:pic>
        <p:nvPicPr>
          <p:cNvPr id="3" name="Audio 2">
            <a:hlinkClick r:id="" action="ppaction://media"/>
            <a:extLst>
              <a:ext uri="{FF2B5EF4-FFF2-40B4-BE49-F238E27FC236}">
                <a16:creationId xmlns:a16="http://schemas.microsoft.com/office/drawing/2014/main" id="{BB66D1B9-05C0-4E33-BF28-FBED6FCA14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627732268"/>
      </p:ext>
    </p:extLst>
  </p:cSld>
  <p:clrMapOvr>
    <a:masterClrMapping/>
  </p:clrMapOvr>
  <mc:AlternateContent xmlns:mc="http://schemas.openxmlformats.org/markup-compatibility/2006">
    <mc:Choice xmlns:p14="http://schemas.microsoft.com/office/powerpoint/2010/main" Requires="p14">
      <p:transition spd="slow" p14:dur="2000" advTm="52976"/>
    </mc:Choice>
    <mc:Fallback>
      <p:transition spd="slow" advTm="529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a:extLst>
              <a:ext uri="{FF2B5EF4-FFF2-40B4-BE49-F238E27FC236}">
                <a16:creationId xmlns:a16="http://schemas.microsoft.com/office/drawing/2014/main" id="{6FC5AC89-F3D3-9714-4A60-98D1758F7BEC}"/>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5" name="Title 1">
            <a:extLst>
              <a:ext uri="{FF2B5EF4-FFF2-40B4-BE49-F238E27FC236}">
                <a16:creationId xmlns:a16="http://schemas.microsoft.com/office/drawing/2014/main" id="{3523655B-8DD1-47EA-B1A1-0F857A85C02F}"/>
              </a:ext>
            </a:extLst>
          </p:cNvPr>
          <p:cNvSpPr>
            <a:spLocks noGrp="1"/>
          </p:cNvSpPr>
          <p:nvPr>
            <p:ph type="title"/>
          </p:nvPr>
        </p:nvSpPr>
        <p:spPr>
          <a:xfrm>
            <a:off x="472440" y="1"/>
            <a:ext cx="11583436" cy="876692"/>
          </a:xfrm>
        </p:spPr>
        <p:txBody>
          <a:bodyPr>
            <a:normAutofit/>
          </a:bodyPr>
          <a:lstStyle/>
          <a:p>
            <a:r>
              <a:rPr lang="en-US" sz="3600" b="1" dirty="0">
                <a:solidFill>
                  <a:schemeClr val="bg1"/>
                </a:solidFill>
                <a:latin typeface="Tahoma" panose="020B0604030504040204" pitchFamily="34" charset="0"/>
                <a:ea typeface="Tahoma" panose="020B0604030504040204" pitchFamily="34" charset="0"/>
                <a:cs typeface="Tahoma" panose="020B0604030504040204" pitchFamily="34" charset="0"/>
              </a:rPr>
              <a:t>Summary</a:t>
            </a:r>
          </a:p>
        </p:txBody>
      </p:sp>
      <p:sp>
        <p:nvSpPr>
          <p:cNvPr id="6" name="Rectangle 3">
            <a:extLst>
              <a:ext uri="{FF2B5EF4-FFF2-40B4-BE49-F238E27FC236}">
                <a16:creationId xmlns:a16="http://schemas.microsoft.com/office/drawing/2014/main" id="{C38A6DC2-30A5-4B43-BB27-280335B3E4DE}"/>
              </a:ext>
            </a:extLst>
          </p:cNvPr>
          <p:cNvSpPr>
            <a:spLocks noChangeArrowheads="1"/>
          </p:cNvSpPr>
          <p:nvPr/>
        </p:nvSpPr>
        <p:spPr bwMode="auto">
          <a:xfrm>
            <a:off x="606489" y="1260893"/>
            <a:ext cx="10224267" cy="2840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4200">
                <a:solidFill>
                  <a:srgbClr val="000000"/>
                </a:solidFill>
                <a:latin typeface="GillSans" pitchFamily="34" charset="0"/>
                <a:ea typeface="ヒラギノ角ゴ ProN W3"/>
                <a:cs typeface="ヒラギノ角ゴ ProN W3"/>
                <a:sym typeface="GillSans" pitchFamily="34" charset="0"/>
              </a:defRPr>
            </a:lvl1pPr>
            <a:lvl2pPr marL="704850" indent="-285750">
              <a:defRPr sz="4200">
                <a:solidFill>
                  <a:srgbClr val="000000"/>
                </a:solidFill>
                <a:latin typeface="GillSans" pitchFamily="34" charset="0"/>
                <a:ea typeface="ヒラギノ角ゴ ProN W3"/>
                <a:cs typeface="ヒラギノ角ゴ ProN W3"/>
                <a:sym typeface="GillSans" pitchFamily="34" charset="0"/>
              </a:defRPr>
            </a:lvl2pPr>
            <a:lvl3pPr marL="1143000" indent="-228600">
              <a:defRPr sz="4200">
                <a:solidFill>
                  <a:srgbClr val="000000"/>
                </a:solidFill>
                <a:latin typeface="GillSans" pitchFamily="34" charset="0"/>
                <a:ea typeface="ヒラギノ角ゴ ProN W3"/>
                <a:cs typeface="ヒラギノ角ゴ ProN W3"/>
                <a:sym typeface="GillSans" pitchFamily="34" charset="0"/>
              </a:defRPr>
            </a:lvl3pPr>
            <a:lvl4pPr marL="1600200" indent="-228600">
              <a:defRPr sz="4200">
                <a:solidFill>
                  <a:srgbClr val="000000"/>
                </a:solidFill>
                <a:latin typeface="GillSans" pitchFamily="34" charset="0"/>
                <a:ea typeface="ヒラギノ角ゴ ProN W3"/>
                <a:cs typeface="ヒラギノ角ゴ ProN W3"/>
                <a:sym typeface="GillSans" pitchFamily="34" charset="0"/>
              </a:defRPr>
            </a:lvl4pPr>
            <a:lvl5pPr marL="2057400" indent="-228600">
              <a:defRPr sz="4200">
                <a:solidFill>
                  <a:srgbClr val="000000"/>
                </a:solidFill>
                <a:latin typeface="GillSans" pitchFamily="34" charset="0"/>
                <a:ea typeface="ヒラギノ角ゴ ProN W3"/>
                <a:cs typeface="ヒラギノ角ゴ ProN W3"/>
                <a:sym typeface="GillSans" pitchFamily="34" charset="0"/>
              </a:defRPr>
            </a:lvl5pPr>
            <a:lvl6pPr marL="25146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6pPr>
            <a:lvl7pPr marL="29718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7pPr>
            <a:lvl8pPr marL="34290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8pPr>
            <a:lvl9pPr marL="38862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9pPr>
          </a:lstStyle>
          <a:p>
            <a:pPr>
              <a:spcBef>
                <a:spcPts val="800"/>
              </a:spcBef>
              <a:buClr>
                <a:srgbClr val="FFFFFF"/>
              </a:buClr>
              <a:buSzPct val="100000"/>
              <a:buFont typeface="Arial" panose="020B0604020202020204" pitchFamily="34" charset="0"/>
              <a:buNone/>
            </a:pPr>
            <a:endParaRPr lang="en-US" altLang="en-US" sz="800" dirty="0">
              <a:latin typeface="Tahoma" panose="020B0604030504040204" pitchFamily="34" charset="0"/>
              <a:sym typeface="Calibri" panose="020F0502020204030204" pitchFamily="34" charset="0"/>
            </a:endParaRPr>
          </a:p>
          <a:p>
            <a:pPr>
              <a:spcBef>
                <a:spcPts val="800"/>
              </a:spcBef>
              <a:buSzPct val="100000"/>
              <a:buFont typeface="Wingdings" panose="05000000000000000000" pitchFamily="2" charset="2"/>
              <a:buChar char="§"/>
            </a:pPr>
            <a:r>
              <a:rPr lang="en-US" altLang="en-US" sz="2000" dirty="0">
                <a:solidFill>
                  <a:srgbClr val="B86747"/>
                </a:solidFill>
                <a:latin typeface="Tahoma" panose="020B0604030504040204" pitchFamily="34" charset="0"/>
                <a:sym typeface="Calibri" panose="020F0502020204030204" pitchFamily="34" charset="0"/>
              </a:rPr>
              <a:t>Work together with your providers, and become as knowledgeable as you can on your treatment options, benefits and coverage.</a:t>
            </a:r>
          </a:p>
          <a:p>
            <a:pPr marL="0" indent="0">
              <a:spcBef>
                <a:spcPts val="800"/>
              </a:spcBef>
              <a:buSzPct val="100000"/>
            </a:pPr>
            <a:endParaRPr lang="en-US" altLang="en-US" sz="2000" dirty="0">
              <a:solidFill>
                <a:srgbClr val="B86747"/>
              </a:solidFill>
              <a:latin typeface="Tahoma" panose="020B0604030504040204" pitchFamily="34" charset="0"/>
              <a:sym typeface="Calibri" panose="020F0502020204030204" pitchFamily="34" charset="0"/>
            </a:endParaRPr>
          </a:p>
          <a:p>
            <a:pPr>
              <a:spcBef>
                <a:spcPts val="800"/>
              </a:spcBef>
              <a:buSzPct val="100000"/>
              <a:buFont typeface="Wingdings" panose="05000000000000000000" pitchFamily="2" charset="2"/>
              <a:buChar char="§"/>
            </a:pPr>
            <a:r>
              <a:rPr lang="en-US" altLang="en-US" sz="2000" dirty="0">
                <a:solidFill>
                  <a:srgbClr val="B86747"/>
                </a:solidFill>
                <a:latin typeface="Tahoma" panose="020B0604030504040204" pitchFamily="34" charset="0"/>
                <a:sym typeface="Calibri" panose="020F0502020204030204" pitchFamily="34" charset="0"/>
              </a:rPr>
              <a:t>Share information with your doctors and other health care providers, so both sides are on the same page on how your benefits will be applied.</a:t>
            </a:r>
          </a:p>
          <a:p>
            <a:pPr lvl="1">
              <a:spcBef>
                <a:spcPts val="700"/>
              </a:spcBef>
              <a:buSzPct val="100000"/>
              <a:buFont typeface="Wingdings" panose="05000000000000000000" pitchFamily="2" charset="2"/>
              <a:buChar char="§"/>
            </a:pPr>
            <a:endParaRPr lang="en-US" altLang="en-US" sz="1800" dirty="0">
              <a:latin typeface="Tahoma" panose="020B0604030504040204" pitchFamily="34" charset="0"/>
              <a:sym typeface="Calibri" panose="020F0502020204030204" pitchFamily="34" charset="0"/>
            </a:endParaRPr>
          </a:p>
        </p:txBody>
      </p:sp>
      <p:pic>
        <p:nvPicPr>
          <p:cNvPr id="3" name="Audio 2">
            <a:hlinkClick r:id="" action="ppaction://media"/>
            <a:extLst>
              <a:ext uri="{FF2B5EF4-FFF2-40B4-BE49-F238E27FC236}">
                <a16:creationId xmlns:a16="http://schemas.microsoft.com/office/drawing/2014/main" id="{1DE59CC5-0510-44E0-A6F9-8D6752E545D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549323290"/>
      </p:ext>
    </p:extLst>
  </p:cSld>
  <p:clrMapOvr>
    <a:masterClrMapping/>
  </p:clrMapOvr>
  <mc:AlternateContent xmlns:mc="http://schemas.openxmlformats.org/markup-compatibility/2006">
    <mc:Choice xmlns:p14="http://schemas.microsoft.com/office/powerpoint/2010/main" Requires="p14">
      <p:transition spd="slow" p14:dur="2000" advTm="24640"/>
    </mc:Choice>
    <mc:Fallback>
      <p:transition spd="slow" advTm="24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5515BC-2D71-43E1-9808-E8314AB0FDCB}"/>
              </a:ext>
            </a:extLst>
          </p:cNvPr>
          <p:cNvPicPr>
            <a:picLocks noChangeAspect="1"/>
          </p:cNvPicPr>
          <p:nvPr/>
        </p:nvPicPr>
        <p:blipFill rotWithShape="1">
          <a:blip r:embed="rId4"/>
          <a:srcRect b="1993"/>
          <a:stretch/>
        </p:blipFill>
        <p:spPr>
          <a:xfrm>
            <a:off x="568171" y="141302"/>
            <a:ext cx="10813002" cy="4825246"/>
          </a:xfrm>
          <a:prstGeom prst="rect">
            <a:avLst/>
          </a:prstGeom>
        </p:spPr>
      </p:pic>
      <p:pic>
        <p:nvPicPr>
          <p:cNvPr id="8" name="Picture 7">
            <a:extLst>
              <a:ext uri="{FF2B5EF4-FFF2-40B4-BE49-F238E27FC236}">
                <a16:creationId xmlns:a16="http://schemas.microsoft.com/office/drawing/2014/main" id="{A79A77F1-F9AB-488B-B0CB-D2F14975E661}"/>
              </a:ext>
            </a:extLst>
          </p:cNvPr>
          <p:cNvPicPr>
            <a:picLocks noChangeAspect="1"/>
          </p:cNvPicPr>
          <p:nvPr/>
        </p:nvPicPr>
        <p:blipFill>
          <a:blip r:embed="rId5"/>
          <a:stretch>
            <a:fillRect/>
          </a:stretch>
        </p:blipFill>
        <p:spPr>
          <a:xfrm>
            <a:off x="9809686" y="4966548"/>
            <a:ext cx="1876425" cy="1647825"/>
          </a:xfrm>
          <a:prstGeom prst="rect">
            <a:avLst/>
          </a:prstGeom>
        </p:spPr>
      </p:pic>
      <p:pic>
        <p:nvPicPr>
          <p:cNvPr id="4" name="Audio 3">
            <a:hlinkClick r:id="" action="ppaction://media"/>
            <a:extLst>
              <a:ext uri="{FF2B5EF4-FFF2-40B4-BE49-F238E27FC236}">
                <a16:creationId xmlns:a16="http://schemas.microsoft.com/office/drawing/2014/main" id="{1B15DB1C-596B-476C-8473-EEC65550C18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770999719"/>
      </p:ext>
    </p:extLst>
  </p:cSld>
  <p:clrMapOvr>
    <a:masterClrMapping/>
  </p:clrMapOvr>
  <mc:AlternateContent xmlns:mc="http://schemas.openxmlformats.org/markup-compatibility/2006">
    <mc:Choice xmlns:p14="http://schemas.microsoft.com/office/powerpoint/2010/main" Requires="p14">
      <p:transition spd="slow" p14:dur="2000" advTm="27502"/>
    </mc:Choice>
    <mc:Fallback>
      <p:transition spd="slow" advTm="275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8092644" cy="5013960"/>
          </a:xfrm>
          <a:prstGeom prst="rect">
            <a:avLst/>
          </a:prstGeom>
          <a:solidFill>
            <a:srgbClr val="8E8E9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0" y="942678"/>
            <a:ext cx="12192000" cy="3001568"/>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188536" y="1778497"/>
            <a:ext cx="7715572" cy="1107996"/>
          </a:xfrm>
          <a:prstGeom prst="rect">
            <a:avLst/>
          </a:prstGeom>
          <a:noFill/>
        </p:spPr>
        <p:txBody>
          <a:bodyPr wrap="square" rtlCol="0">
            <a:spAutoFit/>
          </a:bodyPr>
          <a:lstStyle/>
          <a:p>
            <a:pPr algn="ctr"/>
            <a:r>
              <a:rPr lang="en-US" sz="6600" i="1" dirty="0">
                <a:solidFill>
                  <a:schemeClr val="bg1"/>
                </a:solidFill>
                <a:latin typeface="Franklin Gothic Demi" panose="020B0703020102020204" pitchFamily="34" charset="0"/>
              </a:rPr>
              <a:t>Thank you!</a:t>
            </a:r>
          </a:p>
        </p:txBody>
      </p:sp>
      <p:pic>
        <p:nvPicPr>
          <p:cNvPr id="11" name="Picture 10">
            <a:extLst>
              <a:ext uri="{FF2B5EF4-FFF2-40B4-BE49-F238E27FC236}">
                <a16:creationId xmlns:a16="http://schemas.microsoft.com/office/drawing/2014/main" id="{50A86DFA-048E-491A-904C-A09E2CA269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92644" y="1526959"/>
            <a:ext cx="3946956" cy="1902041"/>
          </a:xfrm>
          <a:prstGeom prst="rect">
            <a:avLst/>
          </a:prstGeom>
        </p:spPr>
      </p:pic>
      <p:pic>
        <p:nvPicPr>
          <p:cNvPr id="2" name="Audio 1">
            <a:hlinkClick r:id="" action="ppaction://media"/>
            <a:extLst>
              <a:ext uri="{FF2B5EF4-FFF2-40B4-BE49-F238E27FC236}">
                <a16:creationId xmlns:a16="http://schemas.microsoft.com/office/drawing/2014/main" id="{5C88A0EA-3285-4637-B6CB-BE03BBDBE6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524845694"/>
      </p:ext>
    </p:extLst>
  </p:cSld>
  <p:clrMapOvr>
    <a:masterClrMapping/>
  </p:clrMapOvr>
  <mc:AlternateContent xmlns:mc="http://schemas.openxmlformats.org/markup-compatibility/2006">
    <mc:Choice xmlns:p14="http://schemas.microsoft.com/office/powerpoint/2010/main" Requires="p14">
      <p:transition spd="slow" p14:dur="2000" advTm="13201"/>
    </mc:Choice>
    <mc:Fallback>
      <p:transition spd="slow" advTm="132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p:nvPr>
        </p:nvSpPr>
        <p:spPr>
          <a:xfrm>
            <a:off x="472440" y="1"/>
            <a:ext cx="10515600"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Terms and Definitions</a:t>
            </a:r>
          </a:p>
        </p:txBody>
      </p:sp>
      <p:pic>
        <p:nvPicPr>
          <p:cNvPr id="2" name="Picture 1">
            <a:extLst>
              <a:ext uri="{FF2B5EF4-FFF2-40B4-BE49-F238E27FC236}">
                <a16:creationId xmlns:a16="http://schemas.microsoft.com/office/drawing/2014/main" id="{6FC5AC89-F3D3-9714-4A60-98D1758F7BEC}"/>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6" name="Rectangle 3">
            <a:extLst>
              <a:ext uri="{FF2B5EF4-FFF2-40B4-BE49-F238E27FC236}">
                <a16:creationId xmlns:a16="http://schemas.microsoft.com/office/drawing/2014/main" id="{99233ED2-02BA-41C5-B5C7-2B390C19B835}"/>
              </a:ext>
            </a:extLst>
          </p:cNvPr>
          <p:cNvSpPr>
            <a:spLocks noChangeArrowheads="1"/>
          </p:cNvSpPr>
          <p:nvPr/>
        </p:nvSpPr>
        <p:spPr bwMode="auto">
          <a:xfrm>
            <a:off x="472440" y="1027614"/>
            <a:ext cx="10315852" cy="5494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marL="342900" indent="-342900">
              <a:defRPr sz="4200">
                <a:solidFill>
                  <a:srgbClr val="000000"/>
                </a:solidFill>
                <a:latin typeface="GillSans" pitchFamily="34" charset="0"/>
                <a:ea typeface="ヒラギノ角ゴ ProN W3"/>
                <a:cs typeface="ヒラギノ角ゴ ProN W3"/>
                <a:sym typeface="GillSans" pitchFamily="34" charset="0"/>
              </a:defRPr>
            </a:lvl1pPr>
            <a:lvl2pPr marL="704850" indent="-285750">
              <a:defRPr sz="4200">
                <a:solidFill>
                  <a:srgbClr val="000000"/>
                </a:solidFill>
                <a:latin typeface="GillSans" pitchFamily="34" charset="0"/>
                <a:ea typeface="ヒラギノ角ゴ ProN W3"/>
                <a:cs typeface="ヒラギノ角ゴ ProN W3"/>
                <a:sym typeface="GillSans" pitchFamily="34" charset="0"/>
              </a:defRPr>
            </a:lvl2pPr>
            <a:lvl3pPr marL="1143000" indent="-228600">
              <a:defRPr sz="4200">
                <a:solidFill>
                  <a:srgbClr val="000000"/>
                </a:solidFill>
                <a:latin typeface="GillSans" pitchFamily="34" charset="0"/>
                <a:ea typeface="ヒラギノ角ゴ ProN W3"/>
                <a:cs typeface="ヒラギノ角ゴ ProN W3"/>
                <a:sym typeface="GillSans" pitchFamily="34" charset="0"/>
              </a:defRPr>
            </a:lvl3pPr>
            <a:lvl4pPr marL="1600200" indent="-228600">
              <a:defRPr sz="4200">
                <a:solidFill>
                  <a:srgbClr val="000000"/>
                </a:solidFill>
                <a:latin typeface="GillSans" pitchFamily="34" charset="0"/>
                <a:ea typeface="ヒラギノ角ゴ ProN W3"/>
                <a:cs typeface="ヒラギノ角ゴ ProN W3"/>
                <a:sym typeface="GillSans" pitchFamily="34" charset="0"/>
              </a:defRPr>
            </a:lvl4pPr>
            <a:lvl5pPr marL="2057400" indent="-228600">
              <a:defRPr sz="4200">
                <a:solidFill>
                  <a:srgbClr val="000000"/>
                </a:solidFill>
                <a:latin typeface="GillSans" pitchFamily="34" charset="0"/>
                <a:ea typeface="ヒラギノ角ゴ ProN W3"/>
                <a:cs typeface="ヒラギノ角ゴ ProN W3"/>
                <a:sym typeface="GillSans" pitchFamily="34" charset="0"/>
              </a:defRPr>
            </a:lvl5pPr>
            <a:lvl6pPr marL="25146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6pPr>
            <a:lvl7pPr marL="29718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7pPr>
            <a:lvl8pPr marL="34290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8pPr>
            <a:lvl9pPr marL="38862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9pPr>
          </a:lstStyle>
          <a:p>
            <a:pPr marL="457200" indent="-457200">
              <a:lnSpc>
                <a:spcPct val="90000"/>
              </a:lnSpc>
              <a:spcBef>
                <a:spcPts val="1000"/>
              </a:spcBef>
              <a:buClr>
                <a:srgbClr val="B86747"/>
              </a:buClr>
              <a:buSzPct val="85000"/>
              <a:buFont typeface="Wingdings" panose="05000000000000000000" pitchFamily="2" charset="2"/>
              <a:buChar char="§"/>
              <a:defRPr/>
            </a:pPr>
            <a:r>
              <a:rPr lang="en-US" altLang="en-US" sz="2000" b="1"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Network Service Area </a:t>
            </a:r>
            <a:r>
              <a:rPr lang="en-US" altLang="en-US" sz="20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 The specific geographic area that a health plan manages (sells insurance to enrollees, and contracts with providers).</a:t>
            </a:r>
          </a:p>
          <a:p>
            <a:pPr marL="895350" lvl="2" indent="-457200">
              <a:lnSpc>
                <a:spcPct val="90000"/>
              </a:lnSpc>
              <a:spcBef>
                <a:spcPts val="1000"/>
              </a:spcBef>
              <a:buClr>
                <a:srgbClr val="B86747"/>
              </a:buClr>
              <a:buSzPct val="85000"/>
              <a:buFont typeface="Wingdings" panose="05000000000000000000" pitchFamily="2" charset="2"/>
              <a:buChar char="§"/>
              <a:defRPr/>
            </a:pPr>
            <a:r>
              <a:rPr lang="en-US" altLang="en-US" sz="20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A network service area is usually defined by a collection of counties.</a:t>
            </a:r>
          </a:p>
          <a:p>
            <a:pPr marL="438150" lvl="2" indent="0">
              <a:lnSpc>
                <a:spcPct val="90000"/>
              </a:lnSpc>
              <a:spcBef>
                <a:spcPts val="1000"/>
              </a:spcBef>
              <a:buClr>
                <a:srgbClr val="B86747"/>
              </a:buClr>
              <a:buSzPct val="85000"/>
              <a:defRPr/>
            </a:pPr>
            <a:endParaRPr lang="en-US" altLang="en-US" sz="8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endParaRPr>
          </a:p>
          <a:p>
            <a:pPr marL="457200" indent="-457200">
              <a:lnSpc>
                <a:spcPct val="90000"/>
              </a:lnSpc>
              <a:spcBef>
                <a:spcPts val="1000"/>
              </a:spcBef>
              <a:buClr>
                <a:srgbClr val="B86747"/>
              </a:buClr>
              <a:buSzPct val="85000"/>
              <a:buFont typeface="Wingdings" panose="05000000000000000000" pitchFamily="2" charset="2"/>
              <a:buChar char="§"/>
              <a:defRPr/>
            </a:pPr>
            <a:r>
              <a:rPr lang="en-US" altLang="en-US" sz="2000" b="1"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Referral</a:t>
            </a:r>
            <a:r>
              <a:rPr lang="en-US" altLang="en-US" sz="20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 – The process of sending a patient from one provider to another for health care services.  Referrals can work in one of two ways: </a:t>
            </a:r>
          </a:p>
          <a:p>
            <a:pPr marL="914400" lvl="3" indent="-457200">
              <a:lnSpc>
                <a:spcPct val="90000"/>
              </a:lnSpc>
              <a:spcBef>
                <a:spcPts val="1000"/>
              </a:spcBef>
              <a:buClr>
                <a:srgbClr val="B86747"/>
              </a:buClr>
              <a:buSzPct val="85000"/>
              <a:buFont typeface="Wingdings" panose="05000000000000000000" pitchFamily="2" charset="2"/>
              <a:buChar char="§"/>
              <a:defRPr/>
            </a:pPr>
            <a:r>
              <a:rPr lang="en-US" altLang="en-US" sz="20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Your health plan might require that your assigned primary care physician contact the health plan for a referral number.  </a:t>
            </a:r>
            <a:endParaRPr lang="en-US" altLang="en-US" sz="20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marL="914400" lvl="3" indent="-457200">
              <a:lnSpc>
                <a:spcPct val="90000"/>
              </a:lnSpc>
              <a:spcBef>
                <a:spcPts val="1000"/>
              </a:spcBef>
              <a:buClr>
                <a:srgbClr val="B86747"/>
              </a:buClr>
              <a:buSzPct val="85000"/>
              <a:buFont typeface="Wingdings" panose="05000000000000000000" pitchFamily="2" charset="2"/>
              <a:buChar char="§"/>
              <a:defRPr/>
            </a:pPr>
            <a:r>
              <a:rPr lang="en-US" altLang="en-US" sz="20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Your health plan might allow your primary care physician to “OK” the referral. In this case, it could be a written order or a verbal OK from the primary care physician for you to see another provider.</a:t>
            </a:r>
          </a:p>
          <a:p>
            <a:pPr marL="457200" lvl="3" indent="0">
              <a:lnSpc>
                <a:spcPct val="90000"/>
              </a:lnSpc>
              <a:spcBef>
                <a:spcPts val="1000"/>
              </a:spcBef>
              <a:buClr>
                <a:srgbClr val="B86747"/>
              </a:buClr>
              <a:buSzPct val="85000"/>
              <a:defRPr/>
            </a:pPr>
            <a:endParaRPr lang="en-US" altLang="en-US" sz="8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endParaRPr>
          </a:p>
          <a:p>
            <a:pPr marL="457200" lvl="1" indent="-457200">
              <a:lnSpc>
                <a:spcPct val="90000"/>
              </a:lnSpc>
              <a:spcBef>
                <a:spcPts val="1000"/>
              </a:spcBef>
              <a:buClr>
                <a:srgbClr val="B86747"/>
              </a:buClr>
              <a:buSzPct val="85000"/>
              <a:buFont typeface="Wingdings" panose="05000000000000000000" pitchFamily="2" charset="2"/>
              <a:buChar char="§"/>
              <a:defRPr/>
            </a:pPr>
            <a:r>
              <a:rPr lang="en-US" altLang="en-US" sz="20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In many plans that require a primary care physician referral, it is required that a referral be in place before a patient receives care from any other provider. </a:t>
            </a:r>
          </a:p>
          <a:p>
            <a:pPr marL="895350" lvl="2" indent="-457200">
              <a:lnSpc>
                <a:spcPct val="90000"/>
              </a:lnSpc>
              <a:spcBef>
                <a:spcPts val="1000"/>
              </a:spcBef>
              <a:buClr>
                <a:srgbClr val="B86747"/>
              </a:buClr>
              <a:buSzPct val="85000"/>
              <a:buFont typeface="Wingdings" panose="05000000000000000000" pitchFamily="2" charset="2"/>
              <a:buChar char="§"/>
              <a:defRPr/>
            </a:pPr>
            <a:r>
              <a:rPr lang="en-US" altLang="en-US" sz="20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Without a required referral in place, the health plan will not pay the provider for the services.</a:t>
            </a:r>
          </a:p>
          <a:p>
            <a:pPr marL="457200" indent="-457200">
              <a:lnSpc>
                <a:spcPct val="90000"/>
              </a:lnSpc>
              <a:spcBef>
                <a:spcPts val="1000"/>
              </a:spcBef>
              <a:buClr>
                <a:srgbClr val="B86747"/>
              </a:buClr>
              <a:buSzPct val="85000"/>
              <a:buFont typeface="Wingdings" panose="05000000000000000000" pitchFamily="2" charset="2"/>
              <a:buChar char="§"/>
              <a:defRPr/>
            </a:pPr>
            <a:endParaRPr lang="en-US" altLang="en-US" sz="20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endParaRPr>
          </a:p>
          <a:p>
            <a:pPr marL="457200" indent="-457200">
              <a:lnSpc>
                <a:spcPct val="90000"/>
              </a:lnSpc>
              <a:spcBef>
                <a:spcPts val="1000"/>
              </a:spcBef>
              <a:buClr>
                <a:srgbClr val="B86747"/>
              </a:buClr>
              <a:buSzPct val="85000"/>
              <a:buFont typeface="Wingdings" panose="05000000000000000000" pitchFamily="2" charset="2"/>
              <a:buChar char="§"/>
              <a:defRPr/>
            </a:pPr>
            <a:endParaRPr lang="en-US" altLang="en-US" sz="24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endParaRPr>
          </a:p>
          <a:p>
            <a:pPr eaLnBrk="1" hangingPunct="1">
              <a:spcBef>
                <a:spcPts val="800"/>
              </a:spcBef>
              <a:buClr>
                <a:srgbClr val="FFFFFF"/>
              </a:buClr>
              <a:buSzPct val="100000"/>
              <a:buFont typeface="Arial" panose="020B0604020202020204" pitchFamily="34" charset="0"/>
              <a:buChar char="•"/>
              <a:defRPr/>
            </a:pPr>
            <a:endParaRPr lang="en-US" altLang="en-US" sz="1000" dirty="0">
              <a:latin typeface="Tahoma" panose="020B0604030504040204" pitchFamily="34" charset="0"/>
              <a:sym typeface="Calibri" panose="020F0502020204030204" pitchFamily="34" charset="0"/>
            </a:endParaRPr>
          </a:p>
        </p:txBody>
      </p:sp>
      <p:pic>
        <p:nvPicPr>
          <p:cNvPr id="8" name="Audio 7">
            <a:hlinkClick r:id="" action="ppaction://media"/>
            <a:extLst>
              <a:ext uri="{FF2B5EF4-FFF2-40B4-BE49-F238E27FC236}">
                <a16:creationId xmlns:a16="http://schemas.microsoft.com/office/drawing/2014/main" id="{8DCA6589-BB42-4729-A234-D142D5A73F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1645178231"/>
      </p:ext>
    </p:extLst>
  </p:cSld>
  <p:clrMapOvr>
    <a:masterClrMapping/>
  </p:clrMapOvr>
  <mc:AlternateContent xmlns:mc="http://schemas.openxmlformats.org/markup-compatibility/2006" xmlns:p14="http://schemas.microsoft.com/office/powerpoint/2010/main">
    <mc:Choice Requires="p14">
      <p:transition spd="slow" p14:dur="2000" advTm="72876"/>
    </mc:Choice>
    <mc:Fallback xmlns="">
      <p:transition spd="slow" advTm="728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p:nvPr>
        </p:nvSpPr>
        <p:spPr>
          <a:xfrm>
            <a:off x="472440" y="1"/>
            <a:ext cx="10515600"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Terms and Definitions</a:t>
            </a:r>
          </a:p>
        </p:txBody>
      </p:sp>
      <p:pic>
        <p:nvPicPr>
          <p:cNvPr id="2" name="Picture 1">
            <a:extLst>
              <a:ext uri="{FF2B5EF4-FFF2-40B4-BE49-F238E27FC236}">
                <a16:creationId xmlns:a16="http://schemas.microsoft.com/office/drawing/2014/main" id="{6FC5AC89-F3D3-9714-4A60-98D1758F7BEC}"/>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5" name="Rectangle 3">
            <a:extLst>
              <a:ext uri="{FF2B5EF4-FFF2-40B4-BE49-F238E27FC236}">
                <a16:creationId xmlns:a16="http://schemas.microsoft.com/office/drawing/2014/main" id="{D8371A18-F24B-471E-A9DE-C1F2356DB532}"/>
              </a:ext>
            </a:extLst>
          </p:cNvPr>
          <p:cNvSpPr>
            <a:spLocks noChangeArrowheads="1"/>
          </p:cNvSpPr>
          <p:nvPr/>
        </p:nvSpPr>
        <p:spPr bwMode="auto">
          <a:xfrm>
            <a:off x="472441" y="978872"/>
            <a:ext cx="10959082" cy="49002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marL="342900" indent="-342900">
              <a:defRPr sz="4200">
                <a:solidFill>
                  <a:srgbClr val="000000"/>
                </a:solidFill>
                <a:latin typeface="GillSans" pitchFamily="34" charset="0"/>
                <a:ea typeface="ヒラギノ角ゴ ProN W3"/>
                <a:cs typeface="ヒラギノ角ゴ ProN W3"/>
                <a:sym typeface="GillSans" pitchFamily="34" charset="0"/>
              </a:defRPr>
            </a:lvl1pPr>
            <a:lvl2pPr marL="704850" indent="-285750">
              <a:defRPr sz="4200">
                <a:solidFill>
                  <a:srgbClr val="000000"/>
                </a:solidFill>
                <a:latin typeface="GillSans" pitchFamily="34" charset="0"/>
                <a:ea typeface="ヒラギノ角ゴ ProN W3"/>
                <a:cs typeface="ヒラギノ角ゴ ProN W3"/>
                <a:sym typeface="GillSans" pitchFamily="34" charset="0"/>
              </a:defRPr>
            </a:lvl2pPr>
            <a:lvl3pPr marL="1162050" indent="-285750">
              <a:defRPr sz="4200">
                <a:solidFill>
                  <a:srgbClr val="000000"/>
                </a:solidFill>
                <a:latin typeface="GillSans" pitchFamily="34" charset="0"/>
                <a:ea typeface="ヒラギノ角ゴ ProN W3"/>
                <a:cs typeface="ヒラギノ角ゴ ProN W3"/>
                <a:sym typeface="GillSans" pitchFamily="34" charset="0"/>
              </a:defRPr>
            </a:lvl3pPr>
            <a:lvl4pPr marL="1600200" indent="-228600">
              <a:defRPr sz="4200">
                <a:solidFill>
                  <a:srgbClr val="000000"/>
                </a:solidFill>
                <a:latin typeface="GillSans" pitchFamily="34" charset="0"/>
                <a:ea typeface="ヒラギノ角ゴ ProN W3"/>
                <a:cs typeface="ヒラギノ角ゴ ProN W3"/>
                <a:sym typeface="GillSans" pitchFamily="34" charset="0"/>
              </a:defRPr>
            </a:lvl4pPr>
            <a:lvl5pPr marL="2057400" indent="-228600">
              <a:defRPr sz="4200">
                <a:solidFill>
                  <a:srgbClr val="000000"/>
                </a:solidFill>
                <a:latin typeface="GillSans" pitchFamily="34" charset="0"/>
                <a:ea typeface="ヒラギノ角ゴ ProN W3"/>
                <a:cs typeface="ヒラギノ角ゴ ProN W3"/>
                <a:sym typeface="GillSans" pitchFamily="34" charset="0"/>
              </a:defRPr>
            </a:lvl5pPr>
            <a:lvl6pPr marL="25146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6pPr>
            <a:lvl7pPr marL="29718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7pPr>
            <a:lvl8pPr marL="34290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8pPr>
            <a:lvl9pPr marL="38862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9pPr>
          </a:lstStyle>
          <a:p>
            <a:pPr eaLnBrk="1" hangingPunct="1">
              <a:spcBef>
                <a:spcPts val="800"/>
              </a:spcBef>
              <a:buSzPct val="100000"/>
              <a:buFont typeface="Wingdings" panose="05000000000000000000" pitchFamily="2" charset="2"/>
              <a:buChar char="§"/>
            </a:pPr>
            <a:r>
              <a:rPr lang="en-US" altLang="en-US" sz="2000" b="1"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Authorization</a:t>
            </a:r>
            <a:r>
              <a:rPr lang="en-US" altLang="en-US" sz="20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 – (also referred to as </a:t>
            </a:r>
            <a:r>
              <a:rPr lang="en-US" altLang="en-US" sz="2000" i="1"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precertification, preauthorization, </a:t>
            </a:r>
            <a:r>
              <a:rPr lang="en-US" altLang="en-US" sz="20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or </a:t>
            </a:r>
            <a:r>
              <a:rPr lang="en-US" altLang="en-US" sz="2000" i="1"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notification</a:t>
            </a:r>
            <a:r>
              <a:rPr lang="en-US" altLang="en-US" sz="20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 – Required health plan approval prior to receiving covered health care services.</a:t>
            </a:r>
          </a:p>
          <a:p>
            <a:pPr eaLnBrk="1" hangingPunct="1">
              <a:spcBef>
                <a:spcPts val="800"/>
              </a:spcBef>
              <a:buSzPct val="100000"/>
              <a:buFont typeface="Wingdings" panose="05000000000000000000" pitchFamily="2" charset="2"/>
              <a:buChar char="§"/>
            </a:pPr>
            <a:endParaRPr lang="en-US" altLang="en-US" sz="8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endParaRPr>
          </a:p>
          <a:p>
            <a:pPr lvl="1">
              <a:spcBef>
                <a:spcPts val="700"/>
              </a:spcBef>
              <a:buSzPct val="100000"/>
              <a:buFont typeface="Wingdings" panose="05000000000000000000" pitchFamily="2" charset="2"/>
              <a:buChar char="§"/>
            </a:pPr>
            <a:r>
              <a:rPr lang="en-US" altLang="en-US" sz="20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Examples of services requiring authorization may include and are not limited to:  </a:t>
            </a:r>
          </a:p>
          <a:p>
            <a:pPr lvl="2">
              <a:spcBef>
                <a:spcPts val="700"/>
              </a:spcBef>
              <a:buSzPct val="100000"/>
              <a:buFont typeface="Wingdings" panose="05000000000000000000" pitchFamily="2" charset="2"/>
              <a:buChar char="§"/>
            </a:pPr>
            <a:r>
              <a:rPr lang="en-US" altLang="en-US" sz="20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Inpatient hospitalization</a:t>
            </a:r>
          </a:p>
          <a:p>
            <a:pPr lvl="2">
              <a:spcBef>
                <a:spcPts val="700"/>
              </a:spcBef>
              <a:buSzPct val="100000"/>
              <a:buFont typeface="Wingdings" panose="05000000000000000000" pitchFamily="2" charset="2"/>
              <a:buChar char="§"/>
            </a:pPr>
            <a:r>
              <a:rPr lang="en-US" altLang="en-US" sz="20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MRIs, CT or Pet Scans</a:t>
            </a:r>
          </a:p>
          <a:p>
            <a:pPr lvl="2">
              <a:spcBef>
                <a:spcPts val="700"/>
              </a:spcBef>
              <a:buSzPct val="100000"/>
              <a:buFont typeface="Wingdings" panose="05000000000000000000" pitchFamily="2" charset="2"/>
              <a:buChar char="§"/>
            </a:pPr>
            <a:r>
              <a:rPr lang="en-US" altLang="en-US" sz="20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Outpatient surgery</a:t>
            </a:r>
          </a:p>
          <a:p>
            <a:pPr lvl="2">
              <a:spcBef>
                <a:spcPts val="700"/>
              </a:spcBef>
              <a:buSzPct val="100000"/>
              <a:buFont typeface="Wingdings" panose="05000000000000000000" pitchFamily="2" charset="2"/>
              <a:buChar char="§"/>
            </a:pPr>
            <a:r>
              <a:rPr lang="en-US" altLang="en-US" sz="20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Chemotherapy</a:t>
            </a:r>
          </a:p>
          <a:p>
            <a:pPr lvl="2">
              <a:spcBef>
                <a:spcPts val="700"/>
              </a:spcBef>
              <a:buSzPct val="100000"/>
              <a:buFont typeface="Wingdings" panose="05000000000000000000" pitchFamily="2" charset="2"/>
              <a:buChar char="§"/>
            </a:pPr>
            <a:r>
              <a:rPr lang="en-US" altLang="en-US" sz="20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Certain pharmaceuticals</a:t>
            </a:r>
          </a:p>
          <a:p>
            <a:pPr lvl="1">
              <a:spcBef>
                <a:spcPts val="700"/>
              </a:spcBef>
              <a:buSzPct val="100000"/>
              <a:buFont typeface="Wingdings" panose="05000000000000000000" pitchFamily="2" charset="2"/>
              <a:buChar char="§"/>
            </a:pPr>
            <a:endParaRPr lang="en-US" alt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lvl="1" eaLnBrk="1" hangingPunct="1">
              <a:spcBef>
                <a:spcPts val="700"/>
              </a:spcBef>
              <a:buSzPct val="100000"/>
              <a:buFont typeface="Wingdings" panose="05000000000000000000" pitchFamily="2" charset="2"/>
              <a:buChar char="§"/>
            </a:pPr>
            <a:r>
              <a:rPr lang="en-US" altLang="en-US" sz="20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Without authorization by the health plan for procedures requiring it, the health plan will not pay the provider for the services.</a:t>
            </a:r>
          </a:p>
          <a:p>
            <a:pPr eaLnBrk="1" hangingPunct="1">
              <a:spcBef>
                <a:spcPts val="800"/>
              </a:spcBef>
              <a:buClr>
                <a:srgbClr val="FFFFFF"/>
              </a:buClr>
              <a:buSzPct val="100000"/>
              <a:buFont typeface="Arial" panose="020B0604020202020204" pitchFamily="34" charset="0"/>
              <a:buChar char="•"/>
            </a:pPr>
            <a:endParaRPr lang="en-US" altLang="en-US" sz="20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endParaRPr>
          </a:p>
          <a:p>
            <a:pPr eaLnBrk="1" hangingPunct="1">
              <a:spcBef>
                <a:spcPts val="800"/>
              </a:spcBef>
              <a:buClr>
                <a:srgbClr val="FFFFFF"/>
              </a:buClr>
              <a:buSzPct val="100000"/>
              <a:buFont typeface="Arial" panose="020B0604020202020204" pitchFamily="34" charset="0"/>
              <a:buChar char="•"/>
            </a:pPr>
            <a:endParaRPr lang="en-US" altLang="en-US" sz="1000" dirty="0">
              <a:latin typeface="Tahoma" panose="020B0604030504040204" pitchFamily="34" charset="0"/>
              <a:sym typeface="Calibri" panose="020F0502020204030204" pitchFamily="34" charset="0"/>
            </a:endParaRPr>
          </a:p>
        </p:txBody>
      </p:sp>
      <p:pic>
        <p:nvPicPr>
          <p:cNvPr id="3" name="Audio 2">
            <a:hlinkClick r:id="" action="ppaction://media"/>
            <a:extLst>
              <a:ext uri="{FF2B5EF4-FFF2-40B4-BE49-F238E27FC236}">
                <a16:creationId xmlns:a16="http://schemas.microsoft.com/office/drawing/2014/main" id="{5E3A17A5-22F1-4AD5-B3D6-46F860A8CD4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3733344771"/>
      </p:ext>
    </p:extLst>
  </p:cSld>
  <p:clrMapOvr>
    <a:masterClrMapping/>
  </p:clrMapOvr>
  <mc:AlternateContent xmlns:mc="http://schemas.openxmlformats.org/markup-compatibility/2006" xmlns:p14="http://schemas.microsoft.com/office/powerpoint/2010/main">
    <mc:Choice Requires="p14">
      <p:transition spd="slow" p14:dur="2000" advTm="37199"/>
    </mc:Choice>
    <mc:Fallback xmlns="">
      <p:transition spd="slow" advTm="37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p:nvPr>
        </p:nvSpPr>
        <p:spPr>
          <a:xfrm>
            <a:off x="472440" y="1"/>
            <a:ext cx="10515600"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Terms and Definitions</a:t>
            </a:r>
          </a:p>
        </p:txBody>
      </p:sp>
      <p:pic>
        <p:nvPicPr>
          <p:cNvPr id="2" name="Picture 1">
            <a:extLst>
              <a:ext uri="{FF2B5EF4-FFF2-40B4-BE49-F238E27FC236}">
                <a16:creationId xmlns:a16="http://schemas.microsoft.com/office/drawing/2014/main" id="{6FC5AC89-F3D3-9714-4A60-98D1758F7BEC}"/>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5" name="Rectangle 3">
            <a:extLst>
              <a:ext uri="{FF2B5EF4-FFF2-40B4-BE49-F238E27FC236}">
                <a16:creationId xmlns:a16="http://schemas.microsoft.com/office/drawing/2014/main" id="{6A77B294-EF2A-4AAA-A4EA-225BAC1BFC6F}"/>
              </a:ext>
            </a:extLst>
          </p:cNvPr>
          <p:cNvSpPr>
            <a:spLocks noChangeArrowheads="1"/>
          </p:cNvSpPr>
          <p:nvPr/>
        </p:nvSpPr>
        <p:spPr bwMode="auto">
          <a:xfrm>
            <a:off x="472440" y="986663"/>
            <a:ext cx="11041602" cy="53164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marL="342900" indent="-342900">
              <a:defRPr sz="4200">
                <a:solidFill>
                  <a:srgbClr val="000000"/>
                </a:solidFill>
                <a:latin typeface="GillSans" pitchFamily="34" charset="0"/>
                <a:ea typeface="ヒラギノ角ゴ ProN W3"/>
                <a:cs typeface="ヒラギノ角ゴ ProN W3"/>
                <a:sym typeface="GillSans" pitchFamily="34" charset="0"/>
              </a:defRPr>
            </a:lvl1pPr>
            <a:lvl2pPr marL="704850" indent="-285750">
              <a:defRPr sz="4200">
                <a:solidFill>
                  <a:srgbClr val="000000"/>
                </a:solidFill>
                <a:latin typeface="GillSans" pitchFamily="34" charset="0"/>
                <a:ea typeface="ヒラギノ角ゴ ProN W3"/>
                <a:cs typeface="ヒラギノ角ゴ ProN W3"/>
                <a:sym typeface="GillSans" pitchFamily="34" charset="0"/>
              </a:defRPr>
            </a:lvl2pPr>
            <a:lvl3pPr marL="1143000" indent="-228600">
              <a:defRPr sz="4200">
                <a:solidFill>
                  <a:srgbClr val="000000"/>
                </a:solidFill>
                <a:latin typeface="GillSans" pitchFamily="34" charset="0"/>
                <a:ea typeface="ヒラギノ角ゴ ProN W3"/>
                <a:cs typeface="ヒラギノ角ゴ ProN W3"/>
                <a:sym typeface="GillSans" pitchFamily="34" charset="0"/>
              </a:defRPr>
            </a:lvl3pPr>
            <a:lvl4pPr marL="1600200" indent="-228600">
              <a:defRPr sz="4200">
                <a:solidFill>
                  <a:srgbClr val="000000"/>
                </a:solidFill>
                <a:latin typeface="GillSans" pitchFamily="34" charset="0"/>
                <a:ea typeface="ヒラギノ角ゴ ProN W3"/>
                <a:cs typeface="ヒラギノ角ゴ ProN W3"/>
                <a:sym typeface="GillSans" pitchFamily="34" charset="0"/>
              </a:defRPr>
            </a:lvl4pPr>
            <a:lvl5pPr marL="2057400" indent="-228600">
              <a:defRPr sz="4200">
                <a:solidFill>
                  <a:srgbClr val="000000"/>
                </a:solidFill>
                <a:latin typeface="GillSans" pitchFamily="34" charset="0"/>
                <a:ea typeface="ヒラギノ角ゴ ProN W3"/>
                <a:cs typeface="ヒラギノ角ゴ ProN W3"/>
                <a:sym typeface="GillSans" pitchFamily="34" charset="0"/>
              </a:defRPr>
            </a:lvl5pPr>
            <a:lvl6pPr marL="25146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6pPr>
            <a:lvl7pPr marL="29718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7pPr>
            <a:lvl8pPr marL="34290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8pPr>
            <a:lvl9pPr marL="38862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9pPr>
          </a:lstStyle>
          <a:p>
            <a:pPr>
              <a:spcBef>
                <a:spcPts val="800"/>
              </a:spcBef>
              <a:buSzPct val="100000"/>
              <a:buFont typeface="Wingdings" panose="05000000000000000000" pitchFamily="2" charset="2"/>
              <a:buChar char="§"/>
              <a:defRPr/>
            </a:pPr>
            <a:r>
              <a:rPr lang="en-US" altLang="en-US" sz="2000" b="1"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Predetermination</a:t>
            </a:r>
            <a:r>
              <a:rPr lang="en-US" altLang="en-US" sz="20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 – An optional administrative procedure where a provider submits a written request to a patient’s health plan to confirm coverage before a specific, planned procedure.</a:t>
            </a:r>
          </a:p>
          <a:p>
            <a:pPr marL="419100" lvl="1" indent="0">
              <a:spcBef>
                <a:spcPts val="700"/>
              </a:spcBef>
              <a:buSzPct val="100000"/>
              <a:defRPr/>
            </a:pPr>
            <a:endParaRPr lang="en-US" altLang="en-US" sz="8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endParaRPr>
          </a:p>
          <a:p>
            <a:pPr lvl="1">
              <a:spcBef>
                <a:spcPts val="700"/>
              </a:spcBef>
              <a:buSzPct val="100000"/>
              <a:buFont typeface="Wingdings" panose="05000000000000000000" pitchFamily="2" charset="2"/>
              <a:buChar char="§"/>
              <a:defRPr/>
            </a:pPr>
            <a:r>
              <a:rPr lang="en-US" altLang="en-US" sz="20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Predeterminations are done primarily for services that may not usually be a covered benefit; for example, procedures the health plan classifies as experimental, investigational, or cosmetic.</a:t>
            </a:r>
          </a:p>
          <a:p>
            <a:pPr lvl="1">
              <a:spcBef>
                <a:spcPts val="700"/>
              </a:spcBef>
              <a:buSzPct val="100000"/>
              <a:buFont typeface="Wingdings" panose="05000000000000000000" pitchFamily="2" charset="2"/>
              <a:buChar char="§"/>
              <a:defRPr/>
            </a:pPr>
            <a:endParaRPr lang="en-US" altLang="en-US" sz="8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endParaRPr>
          </a:p>
          <a:p>
            <a:pPr lvl="1">
              <a:spcBef>
                <a:spcPts val="700"/>
              </a:spcBef>
              <a:buSzPct val="100000"/>
              <a:buFont typeface="Wingdings" panose="05000000000000000000" pitchFamily="2" charset="2"/>
              <a:buChar char="§"/>
              <a:defRPr/>
            </a:pPr>
            <a:r>
              <a:rPr lang="en-US" altLang="en-US" sz="20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The goal of a predetermination response is written confirmation from the health plan that the procedure is </a:t>
            </a:r>
            <a:r>
              <a:rPr lang="en-US" altLang="en-US" sz="2000" u="sng"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medically necessary</a:t>
            </a:r>
            <a:r>
              <a:rPr lang="en-US" altLang="en-US" sz="20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 and </a:t>
            </a:r>
            <a:r>
              <a:rPr lang="en-US" altLang="en-US" sz="2000" u="sng"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will be covered</a:t>
            </a:r>
            <a:r>
              <a:rPr lang="en-US" altLang="en-US" sz="20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 under a patient’s benefit plan.</a:t>
            </a:r>
          </a:p>
          <a:p>
            <a:pPr lvl="1">
              <a:spcBef>
                <a:spcPts val="700"/>
              </a:spcBef>
              <a:buSzPct val="100000"/>
              <a:buFont typeface="Wingdings" panose="05000000000000000000" pitchFamily="2" charset="2"/>
              <a:buChar char="§"/>
              <a:defRPr/>
            </a:pPr>
            <a:endParaRPr lang="en-US" altLang="en-US" sz="8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lvl="1">
              <a:spcBef>
                <a:spcPts val="700"/>
              </a:spcBef>
              <a:buSzPct val="100000"/>
              <a:buFont typeface="Wingdings" panose="05000000000000000000" pitchFamily="2" charset="2"/>
              <a:buChar char="§"/>
              <a:defRPr/>
            </a:pPr>
            <a:r>
              <a:rPr lang="en-US" altLang="en-US" sz="20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If it is not covered, you will know this up front and decide whether to proceed with a service.</a:t>
            </a:r>
          </a:p>
          <a:p>
            <a:pPr lvl="1">
              <a:spcBef>
                <a:spcPts val="700"/>
              </a:spcBef>
              <a:buSzPct val="100000"/>
              <a:buFont typeface="Wingdings" panose="05000000000000000000" pitchFamily="2" charset="2"/>
              <a:buChar char="§"/>
              <a:defRPr/>
            </a:pPr>
            <a:endParaRPr lang="en-US" altLang="en-US" sz="8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endParaRPr>
          </a:p>
          <a:p>
            <a:pPr lvl="1">
              <a:spcBef>
                <a:spcPts val="700"/>
              </a:spcBef>
              <a:buSzPct val="100000"/>
              <a:buFont typeface="Wingdings" panose="05000000000000000000" pitchFamily="2" charset="2"/>
              <a:buChar char="§"/>
              <a:defRPr/>
            </a:pPr>
            <a:r>
              <a:rPr lang="en-US" altLang="en-US" sz="20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The health plan may send you a letter in response to a provider’s predetermination request.  </a:t>
            </a:r>
            <a:r>
              <a:rPr lang="en-US" altLang="en-US" sz="2000" u="sng"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Be sure to share this letter with your provider</a:t>
            </a:r>
            <a:r>
              <a:rPr lang="en-US" altLang="en-US" sz="20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a:t>
            </a:r>
          </a:p>
          <a:p>
            <a:pPr eaLnBrk="1" hangingPunct="1">
              <a:spcBef>
                <a:spcPts val="800"/>
              </a:spcBef>
              <a:buClr>
                <a:srgbClr val="FFFFFF"/>
              </a:buClr>
              <a:buSzPct val="100000"/>
              <a:buFont typeface="Arial" panose="020B0604020202020204" pitchFamily="34" charset="0"/>
              <a:buChar char="•"/>
              <a:defRPr/>
            </a:pPr>
            <a:endParaRPr lang="en-US" altLang="en-US" sz="20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endParaRPr>
          </a:p>
          <a:p>
            <a:pPr eaLnBrk="1" hangingPunct="1">
              <a:spcBef>
                <a:spcPts val="800"/>
              </a:spcBef>
              <a:buClr>
                <a:srgbClr val="FFFFFF"/>
              </a:buClr>
              <a:buSzPct val="100000"/>
              <a:buFont typeface="Arial" panose="020B0604020202020204" pitchFamily="34" charset="0"/>
              <a:buChar char="•"/>
              <a:defRPr/>
            </a:pPr>
            <a:endParaRPr lang="en-US" altLang="en-US" sz="1000" dirty="0">
              <a:latin typeface="Tahoma" panose="020B0604030504040204" pitchFamily="34" charset="0"/>
              <a:sym typeface="Calibri" panose="020F0502020204030204" pitchFamily="34" charset="0"/>
            </a:endParaRPr>
          </a:p>
        </p:txBody>
      </p:sp>
      <p:pic>
        <p:nvPicPr>
          <p:cNvPr id="11" name="Audio 10">
            <a:hlinkClick r:id="" action="ppaction://media"/>
            <a:extLst>
              <a:ext uri="{FF2B5EF4-FFF2-40B4-BE49-F238E27FC236}">
                <a16:creationId xmlns:a16="http://schemas.microsoft.com/office/drawing/2014/main" id="{DD20480A-8D3B-4796-AC96-48D70459329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4152764272"/>
      </p:ext>
    </p:extLst>
  </p:cSld>
  <p:clrMapOvr>
    <a:masterClrMapping/>
  </p:clrMapOvr>
  <mc:AlternateContent xmlns:mc="http://schemas.openxmlformats.org/markup-compatibility/2006" xmlns:p14="http://schemas.microsoft.com/office/powerpoint/2010/main">
    <mc:Choice Requires="p14">
      <p:transition spd="slow" p14:dur="2000" advTm="76294"/>
    </mc:Choice>
    <mc:Fallback xmlns="">
      <p:transition spd="slow" advTm="762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876693"/>
          </a:xfrm>
          <a:prstGeom prst="rect">
            <a:avLst/>
          </a:prstGeom>
          <a:solidFill>
            <a:srgbClr val="B867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1"/>
          <p:cNvSpPr>
            <a:spLocks noGrp="1"/>
          </p:cNvSpPr>
          <p:nvPr>
            <p:ph type="title"/>
          </p:nvPr>
        </p:nvSpPr>
        <p:spPr>
          <a:xfrm>
            <a:off x="472440" y="1"/>
            <a:ext cx="10515600" cy="876692"/>
          </a:xfrm>
        </p:spPr>
        <p:txBody>
          <a:bodyPr>
            <a:normAutofit/>
          </a:bodyPr>
          <a:lstStyle/>
          <a:p>
            <a:r>
              <a:rPr lang="en-US" sz="4000" b="1" dirty="0">
                <a:solidFill>
                  <a:schemeClr val="bg1"/>
                </a:solidFill>
                <a:latin typeface="Tahoma" panose="020B0604030504040204" pitchFamily="34" charset="0"/>
                <a:ea typeface="Tahoma" panose="020B0604030504040204" pitchFamily="34" charset="0"/>
                <a:cs typeface="Tahoma" panose="020B0604030504040204" pitchFamily="34" charset="0"/>
              </a:rPr>
              <a:t>Terms and Definitions</a:t>
            </a:r>
          </a:p>
        </p:txBody>
      </p:sp>
      <p:pic>
        <p:nvPicPr>
          <p:cNvPr id="2" name="Picture 1">
            <a:extLst>
              <a:ext uri="{FF2B5EF4-FFF2-40B4-BE49-F238E27FC236}">
                <a16:creationId xmlns:a16="http://schemas.microsoft.com/office/drawing/2014/main" id="{6FC5AC89-F3D3-9714-4A60-98D1758F7BEC}"/>
              </a:ext>
            </a:extLst>
          </p:cNvPr>
          <p:cNvPicPr>
            <a:picLocks noChangeAspect="1"/>
          </p:cNvPicPr>
          <p:nvPr/>
        </p:nvPicPr>
        <p:blipFill>
          <a:blip r:embed="rId4"/>
          <a:stretch>
            <a:fillRect/>
          </a:stretch>
        </p:blipFill>
        <p:spPr>
          <a:xfrm>
            <a:off x="9520343" y="5960624"/>
            <a:ext cx="1911179" cy="561220"/>
          </a:xfrm>
          <a:prstGeom prst="rect">
            <a:avLst/>
          </a:prstGeom>
        </p:spPr>
      </p:pic>
      <p:sp>
        <p:nvSpPr>
          <p:cNvPr id="5" name="Rectangle 3">
            <a:extLst>
              <a:ext uri="{FF2B5EF4-FFF2-40B4-BE49-F238E27FC236}">
                <a16:creationId xmlns:a16="http://schemas.microsoft.com/office/drawing/2014/main" id="{DAFB90B0-C286-4B61-B62E-163398529C43}"/>
              </a:ext>
            </a:extLst>
          </p:cNvPr>
          <p:cNvSpPr>
            <a:spLocks noChangeArrowheads="1"/>
          </p:cNvSpPr>
          <p:nvPr/>
        </p:nvSpPr>
        <p:spPr bwMode="auto">
          <a:xfrm>
            <a:off x="472440" y="1078995"/>
            <a:ext cx="9496887" cy="3404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40" tIns="45720" rIns="91440" bIns="45720" anchor="t"/>
          <a:lstStyle>
            <a:lvl1pPr marL="342900" indent="-342900">
              <a:defRPr sz="4200">
                <a:solidFill>
                  <a:srgbClr val="000000"/>
                </a:solidFill>
                <a:latin typeface="GillSans" pitchFamily="34" charset="0"/>
                <a:ea typeface="ヒラギノ角ゴ ProN W3"/>
                <a:cs typeface="ヒラギノ角ゴ ProN W3"/>
                <a:sym typeface="GillSans" pitchFamily="34" charset="0"/>
              </a:defRPr>
            </a:lvl1pPr>
            <a:lvl2pPr marL="704850" indent="-285750">
              <a:defRPr sz="4200">
                <a:solidFill>
                  <a:srgbClr val="000000"/>
                </a:solidFill>
                <a:latin typeface="GillSans" pitchFamily="34" charset="0"/>
                <a:ea typeface="ヒラギノ角ゴ ProN W3"/>
                <a:cs typeface="ヒラギノ角ゴ ProN W3"/>
                <a:sym typeface="GillSans" pitchFamily="34" charset="0"/>
              </a:defRPr>
            </a:lvl2pPr>
            <a:lvl3pPr marL="1143000" indent="-228600">
              <a:defRPr sz="4200">
                <a:solidFill>
                  <a:srgbClr val="000000"/>
                </a:solidFill>
                <a:latin typeface="GillSans" pitchFamily="34" charset="0"/>
                <a:ea typeface="ヒラギノ角ゴ ProN W3"/>
                <a:cs typeface="ヒラギノ角ゴ ProN W3"/>
                <a:sym typeface="GillSans" pitchFamily="34" charset="0"/>
              </a:defRPr>
            </a:lvl3pPr>
            <a:lvl4pPr marL="1600200" indent="-228600">
              <a:defRPr sz="4200">
                <a:solidFill>
                  <a:srgbClr val="000000"/>
                </a:solidFill>
                <a:latin typeface="GillSans" pitchFamily="34" charset="0"/>
                <a:ea typeface="ヒラギノ角ゴ ProN W3"/>
                <a:cs typeface="ヒラギノ角ゴ ProN W3"/>
                <a:sym typeface="GillSans" pitchFamily="34" charset="0"/>
              </a:defRPr>
            </a:lvl4pPr>
            <a:lvl5pPr marL="2057400" indent="-228600">
              <a:defRPr sz="4200">
                <a:solidFill>
                  <a:srgbClr val="000000"/>
                </a:solidFill>
                <a:latin typeface="GillSans" pitchFamily="34" charset="0"/>
                <a:ea typeface="ヒラギノ角ゴ ProN W3"/>
                <a:cs typeface="ヒラギノ角ゴ ProN W3"/>
                <a:sym typeface="GillSans" pitchFamily="34" charset="0"/>
              </a:defRPr>
            </a:lvl5pPr>
            <a:lvl6pPr marL="25146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6pPr>
            <a:lvl7pPr marL="29718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7pPr>
            <a:lvl8pPr marL="34290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8pPr>
            <a:lvl9pPr marL="3886200" indent="-228600" eaLnBrk="0" fontAlgn="base" hangingPunct="0">
              <a:spcBef>
                <a:spcPct val="0"/>
              </a:spcBef>
              <a:spcAft>
                <a:spcPct val="0"/>
              </a:spcAft>
              <a:defRPr sz="4200">
                <a:solidFill>
                  <a:srgbClr val="000000"/>
                </a:solidFill>
                <a:latin typeface="GillSans" pitchFamily="34" charset="0"/>
                <a:ea typeface="ヒラギノ角ゴ ProN W3"/>
                <a:cs typeface="ヒラギノ角ゴ ProN W3"/>
                <a:sym typeface="GillSans" pitchFamily="34" charset="0"/>
              </a:defRPr>
            </a:lvl9pPr>
          </a:lstStyle>
          <a:p>
            <a:pPr>
              <a:spcBef>
                <a:spcPts val="800"/>
              </a:spcBef>
              <a:buSzPct val="100000"/>
              <a:buFont typeface="Wingdings" panose="05000000000000000000" pitchFamily="2" charset="2"/>
              <a:buChar char="§"/>
              <a:defRPr/>
            </a:pPr>
            <a:r>
              <a:rPr lang="en-US" altLang="en-US" sz="2000" b="1"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Explanation of Benefits (EOB) </a:t>
            </a:r>
            <a:r>
              <a:rPr lang="en-US" altLang="en-US" sz="20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 An explanation of how your plan benefits are applied and how much (if any) you will owe your provider.</a:t>
            </a:r>
          </a:p>
          <a:p>
            <a:pPr lvl="1">
              <a:spcBef>
                <a:spcPts val="800"/>
              </a:spcBef>
              <a:buSzPct val="100000"/>
              <a:buFont typeface="Wingdings" panose="05000000000000000000" pitchFamily="2" charset="2"/>
              <a:buChar char="§"/>
              <a:defRPr/>
            </a:pPr>
            <a:r>
              <a:rPr lang="en-US" altLang="en-US" sz="20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The EOB is </a:t>
            </a:r>
            <a:r>
              <a:rPr lang="en-US" altLang="en-US" sz="2000" u="sng"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not</a:t>
            </a:r>
            <a:r>
              <a:rPr lang="en-US" altLang="en-US" sz="20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 a bill requesting payment.</a:t>
            </a:r>
          </a:p>
          <a:p>
            <a:pPr marL="419100" lvl="1" indent="0">
              <a:spcBef>
                <a:spcPts val="800"/>
              </a:spcBef>
              <a:buSzPct val="100000"/>
              <a:defRPr/>
            </a:pPr>
            <a:endParaRPr lang="en-US" altLang="en-US" sz="2000" dirty="0">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endParaRPr>
          </a:p>
          <a:p>
            <a:pPr eaLnBrk="1" hangingPunct="1">
              <a:spcBef>
                <a:spcPts val="800"/>
              </a:spcBef>
              <a:buSzPct val="100000"/>
              <a:buFont typeface="Wingdings" panose="05000000000000000000" pitchFamily="2" charset="2"/>
              <a:buChar char="§"/>
            </a:pPr>
            <a:r>
              <a:rPr lang="en-US" altLang="en-US" sz="2000" b="1"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Birthday Rule </a:t>
            </a:r>
            <a:r>
              <a:rPr lang="en-US" altLang="en-US" sz="20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 The process used to determine primary and secondary coverage for children, if parents cover children under two policies.</a:t>
            </a:r>
            <a:endParaRPr lang="en-US" altLang="en-US" sz="2000" dirty="0">
              <a:solidFill>
                <a:srgbClr val="B86747"/>
              </a:solidFill>
              <a:latin typeface="Tahoma" panose="020B0604030504040204" pitchFamily="34" charset="0"/>
              <a:ea typeface="Tahoma" panose="020B0604030504040204" pitchFamily="34" charset="0"/>
              <a:cs typeface="Tahoma" panose="020B0604030504040204" pitchFamily="34" charset="0"/>
            </a:endParaRPr>
          </a:p>
          <a:p>
            <a:pPr lvl="1">
              <a:spcBef>
                <a:spcPts val="800"/>
              </a:spcBef>
              <a:buSzPct val="100000"/>
              <a:buFont typeface="Wingdings" panose="05000000000000000000" pitchFamily="2" charset="2"/>
              <a:buChar char="§"/>
            </a:pPr>
            <a:r>
              <a:rPr lang="en-US" altLang="en-US" sz="2000" dirty="0">
                <a:solidFill>
                  <a:srgbClr val="B86747"/>
                </a:solidFill>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rPr>
              <a:t>The parent whose birthday occurs first in a calendar year is considered the primary insurance.</a:t>
            </a:r>
            <a:endParaRPr lang="en-US" altLang="en-US" sz="2000" dirty="0">
              <a:latin typeface="Tahoma" panose="020B0604030504040204" pitchFamily="34" charset="0"/>
              <a:ea typeface="Tahoma" panose="020B0604030504040204" pitchFamily="34" charset="0"/>
              <a:cs typeface="Tahoma" panose="020B0604030504040204" pitchFamily="34" charset="0"/>
              <a:sym typeface="Calibri" panose="020F0502020204030204" pitchFamily="34" charset="0"/>
            </a:endParaRPr>
          </a:p>
          <a:p>
            <a:pPr eaLnBrk="1" hangingPunct="1">
              <a:spcBef>
                <a:spcPts val="800"/>
              </a:spcBef>
              <a:buClr>
                <a:srgbClr val="FFFFFF"/>
              </a:buClr>
              <a:buSzPct val="100000"/>
              <a:buFont typeface="Arial" panose="020B0604020202020204" pitchFamily="34" charset="0"/>
              <a:buChar char="•"/>
            </a:pPr>
            <a:endParaRPr lang="en-US" altLang="en-US" sz="1000" dirty="0">
              <a:latin typeface="Tahoma" panose="020B0604030504040204" pitchFamily="34" charset="0"/>
              <a:sym typeface="Calibri" panose="020F0502020204030204" pitchFamily="34" charset="0"/>
            </a:endParaRPr>
          </a:p>
        </p:txBody>
      </p:sp>
      <p:pic>
        <p:nvPicPr>
          <p:cNvPr id="3" name="Audio 2">
            <a:hlinkClick r:id="" action="ppaction://media"/>
            <a:extLst>
              <a:ext uri="{FF2B5EF4-FFF2-40B4-BE49-F238E27FC236}">
                <a16:creationId xmlns:a16="http://schemas.microsoft.com/office/drawing/2014/main" id="{16107E8B-F5FF-4777-9981-00921C02F7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2238" y="6218238"/>
            <a:ext cx="487362" cy="487362"/>
          </a:xfrm>
          <a:prstGeom prst="rect">
            <a:avLst/>
          </a:prstGeom>
        </p:spPr>
      </p:pic>
    </p:spTree>
    <p:extLst>
      <p:ext uri="{BB962C8B-B14F-4D97-AF65-F5344CB8AC3E}">
        <p14:creationId xmlns:p14="http://schemas.microsoft.com/office/powerpoint/2010/main" val="760953120"/>
      </p:ext>
    </p:extLst>
  </p:cSld>
  <p:clrMapOvr>
    <a:masterClrMapping/>
  </p:clrMapOvr>
  <mc:AlternateContent xmlns:mc="http://schemas.openxmlformats.org/markup-compatibility/2006" xmlns:p14="http://schemas.microsoft.com/office/powerpoint/2010/main">
    <mc:Choice Requires="p14">
      <p:transition spd="slow" p14:dur="2000" advTm="42900"/>
    </mc:Choice>
    <mc:Fallback xmlns="">
      <p:transition spd="slow" advTm="429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6431</TotalTime>
  <Words>4469</Words>
  <Application>Microsoft Office PowerPoint</Application>
  <PresentationFormat>Widescreen</PresentationFormat>
  <Paragraphs>471</Paragraphs>
  <Slides>54</Slides>
  <Notes>0</Notes>
  <HiddenSlides>0</HiddenSlides>
  <MMClips>54</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54</vt:i4>
      </vt:variant>
    </vt:vector>
  </HeadingPairs>
  <TitlesOfParts>
    <vt:vector size="66" baseType="lpstr">
      <vt:lpstr>Arial</vt:lpstr>
      <vt:lpstr>Brush Script MT</vt:lpstr>
      <vt:lpstr>Calibri</vt:lpstr>
      <vt:lpstr>Calibri Light</vt:lpstr>
      <vt:lpstr>Constantia</vt:lpstr>
      <vt:lpstr>Franklin Gothic Book</vt:lpstr>
      <vt:lpstr>Franklin Gothic Demi</vt:lpstr>
      <vt:lpstr>GillSans</vt:lpstr>
      <vt:lpstr>Tahoma</vt:lpstr>
      <vt:lpstr>Wingdings</vt:lpstr>
      <vt:lpstr>ヒラギノ角ゴ ProN W3</vt:lpstr>
      <vt:lpstr>Office Theme</vt:lpstr>
      <vt:lpstr>PowerPoint Presentation</vt:lpstr>
      <vt:lpstr>Objectives</vt:lpstr>
      <vt:lpstr>Disclaimer</vt:lpstr>
      <vt:lpstr>Introduction</vt:lpstr>
      <vt:lpstr>Terms and Definitions</vt:lpstr>
      <vt:lpstr>Terms and Definitions</vt:lpstr>
      <vt:lpstr>Terms and Definitions</vt:lpstr>
      <vt:lpstr>Terms and Definitions</vt:lpstr>
      <vt:lpstr>Terms and Definitions</vt:lpstr>
      <vt:lpstr>Terms and Definitions</vt:lpstr>
      <vt:lpstr>Terms and Definitions</vt:lpstr>
      <vt:lpstr>Terms and Definitions</vt:lpstr>
      <vt:lpstr>Terms and Definitions</vt:lpstr>
      <vt:lpstr>Terms and Definitions</vt:lpstr>
      <vt:lpstr>Terms and Definitions</vt:lpstr>
      <vt:lpstr>Terms and Definitions</vt:lpstr>
      <vt:lpstr>PowerPoint Presentation</vt:lpstr>
      <vt:lpstr>Individual Deductible and Co-insurance Example</vt:lpstr>
      <vt:lpstr>Individual Deductible and Co-insurance Example</vt:lpstr>
      <vt:lpstr>Individual Deductible and Co-insurance Example</vt:lpstr>
      <vt:lpstr>Individual Deductible and Co-insurance Example</vt:lpstr>
      <vt:lpstr>Individual with Family Deductible Example</vt:lpstr>
      <vt:lpstr>Individual with Family Deductible Example</vt:lpstr>
      <vt:lpstr>Individual with Family Deductible Example</vt:lpstr>
      <vt:lpstr>Individual with Family Deductible Example</vt:lpstr>
      <vt:lpstr>Individual with Family Deductible Example</vt:lpstr>
      <vt:lpstr>PowerPoint Presentation</vt:lpstr>
      <vt:lpstr>Insurance Plan Types (not all-inclusive)</vt:lpstr>
      <vt:lpstr>HMO = Health Maintenance Organization</vt:lpstr>
      <vt:lpstr>PPO = Preferred Provider Organization</vt:lpstr>
      <vt:lpstr>POS = Point of Service</vt:lpstr>
      <vt:lpstr>EPO = Exclusive Provider Organization</vt:lpstr>
      <vt:lpstr>Indemnity</vt:lpstr>
      <vt:lpstr>Knowledge Check</vt:lpstr>
      <vt:lpstr>PowerPoint Presentation</vt:lpstr>
      <vt:lpstr>Consumer-Driven Health Plans</vt:lpstr>
      <vt:lpstr>Consumer-Driven Health Plans</vt:lpstr>
      <vt:lpstr>High-Deductible Health Plans (HDHPs)</vt:lpstr>
      <vt:lpstr>High-Deductible Health Plans (HDHPs)</vt:lpstr>
      <vt:lpstr>PowerPoint Presentation</vt:lpstr>
      <vt:lpstr>Questions to Ask</vt:lpstr>
      <vt:lpstr>Questions to Ask</vt:lpstr>
      <vt:lpstr>Questions to Ask</vt:lpstr>
      <vt:lpstr>Questions to Ask</vt:lpstr>
      <vt:lpstr>PowerPoint Presentation</vt:lpstr>
      <vt:lpstr>Non-covered services</vt:lpstr>
      <vt:lpstr>Non-covered services</vt:lpstr>
      <vt:lpstr>Important Information</vt:lpstr>
      <vt:lpstr>Resources</vt:lpstr>
      <vt:lpstr>Resources</vt:lpstr>
      <vt:lpstr>Summary</vt:lpstr>
      <vt:lpstr>Summary</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Kham, Kim S</dc:creator>
  <cp:lastModifiedBy>Hasou, Ricarda</cp:lastModifiedBy>
  <cp:revision>151</cp:revision>
  <dcterms:created xsi:type="dcterms:W3CDTF">2020-10-19T17:30:08Z</dcterms:created>
  <dcterms:modified xsi:type="dcterms:W3CDTF">2023-05-05T20:48:55Z</dcterms:modified>
</cp:coreProperties>
</file>